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15"/>
  </p:notesMasterIdLst>
  <p:handoutMasterIdLst>
    <p:handoutMasterId r:id="rId16"/>
  </p:handoutMasterIdLst>
  <p:sldIdLst>
    <p:sldId id="256" r:id="rId2"/>
    <p:sldId id="259" r:id="rId3"/>
    <p:sldId id="258" r:id="rId4"/>
    <p:sldId id="261" r:id="rId5"/>
    <p:sldId id="262" r:id="rId6"/>
    <p:sldId id="263" r:id="rId7"/>
    <p:sldId id="266" r:id="rId8"/>
    <p:sldId id="264" r:id="rId9"/>
    <p:sldId id="260" r:id="rId10"/>
    <p:sldId id="265" r:id="rId11"/>
    <p:sldId id="267" r:id="rId12"/>
    <p:sldId id="268" r:id="rId13"/>
    <p:sldId id="269" r:id="rId14"/>
  </p:sldIdLst>
  <p:sldSz cx="12192000" cy="6858000"/>
  <p:notesSz cx="6886575" cy="100171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80" autoAdjust="0"/>
    <p:restoredTop sz="86410" autoAdjust="0"/>
  </p:normalViewPr>
  <p:slideViewPr>
    <p:cSldViewPr snapToGrid="0">
      <p:cViewPr varScale="1">
        <p:scale>
          <a:sx n="100" d="100"/>
          <a:sy n="100" d="100"/>
        </p:scale>
        <p:origin x="216" y="96"/>
      </p:cViewPr>
      <p:guideLst/>
    </p:cSldViewPr>
  </p:slideViewPr>
  <p:outlineViewPr>
    <p:cViewPr>
      <p:scale>
        <a:sx n="33" d="100"/>
        <a:sy n="33" d="100"/>
      </p:scale>
      <p:origin x="0" y="-1469"/>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9" d="100"/>
          <a:sy n="59" d="100"/>
        </p:scale>
        <p:origin x="3293" y="8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Harrington" userId="d921ff5a8188db35" providerId="LiveId" clId="{8A768C3F-DDA4-4645-8FD8-61418A979513}"/>
    <pc:docChg chg="modSld modNotesMaster modHandout">
      <pc:chgData name="Emma Harrington" userId="d921ff5a8188db35" providerId="LiveId" clId="{8A768C3F-DDA4-4645-8FD8-61418A979513}" dt="2022-09-14T10:34:34.880" v="3"/>
      <pc:docMkLst>
        <pc:docMk/>
      </pc:docMkLst>
      <pc:sldChg chg="modNotes">
        <pc:chgData name="Emma Harrington" userId="d921ff5a8188db35" providerId="LiveId" clId="{8A768C3F-DDA4-4645-8FD8-61418A979513}" dt="2022-09-14T10:34:34.880" v="3"/>
        <pc:sldMkLst>
          <pc:docMk/>
          <pc:sldMk cId="3654581505" sldId="258"/>
        </pc:sldMkLst>
      </pc:sldChg>
      <pc:sldChg chg="mod modShow">
        <pc:chgData name="Emma Harrington" userId="d921ff5a8188db35" providerId="LiveId" clId="{8A768C3F-DDA4-4645-8FD8-61418A979513}" dt="2022-09-14T10:17:43.900" v="2" actId="729"/>
        <pc:sldMkLst>
          <pc:docMk/>
          <pc:sldMk cId="1037373977" sldId="259"/>
        </pc:sldMkLst>
      </pc:sldChg>
      <pc:sldChg chg="modNotes">
        <pc:chgData name="Emma Harrington" userId="d921ff5a8188db35" providerId="LiveId" clId="{8A768C3F-DDA4-4645-8FD8-61418A979513}" dt="2022-09-14T10:34:34.880" v="3"/>
        <pc:sldMkLst>
          <pc:docMk/>
          <pc:sldMk cId="3512187123" sldId="261"/>
        </pc:sldMkLst>
      </pc:sldChg>
      <pc:sldChg chg="mod modShow">
        <pc:chgData name="Emma Harrington" userId="d921ff5a8188db35" providerId="LiveId" clId="{8A768C3F-DDA4-4645-8FD8-61418A979513}" dt="2022-09-14T10:17:31.697" v="1" actId="729"/>
        <pc:sldMkLst>
          <pc:docMk/>
          <pc:sldMk cId="2300985721" sldId="265"/>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8ED60E3F-9042-FB19-D265-BAF54C66DD7A}"/>
              </a:ext>
            </a:extLst>
          </p:cNvPr>
          <p:cNvSpPr>
            <a:spLocks noGrp="1"/>
          </p:cNvSpPr>
          <p:nvPr>
            <p:ph type="hdr" sz="quarter"/>
          </p:nvPr>
        </p:nvSpPr>
        <p:spPr>
          <a:xfrm>
            <a:off x="1" y="0"/>
            <a:ext cx="2984183" cy="502596"/>
          </a:xfrm>
          <a:prstGeom prst="rect">
            <a:avLst/>
          </a:prstGeom>
        </p:spPr>
        <p:txBody>
          <a:bodyPr vert="horz" lIns="96574" tIns="48287" rIns="96574" bIns="48287" rtlCol="0"/>
          <a:lstStyle>
            <a:lvl1pPr algn="l">
              <a:defRPr sz="1300"/>
            </a:lvl1pPr>
          </a:lstStyle>
          <a:p>
            <a:endParaRPr lang="en-GB"/>
          </a:p>
        </p:txBody>
      </p:sp>
      <p:sp>
        <p:nvSpPr>
          <p:cNvPr id="3" name="Date Placeholder 2">
            <a:extLst>
              <a:ext uri="{FF2B5EF4-FFF2-40B4-BE49-F238E27FC236}">
                <a16:creationId xmlns:a16="http://schemas.microsoft.com/office/drawing/2014/main" xmlns="" id="{45BDD4A9-E5C0-CEEE-0200-24E6F27964BE}"/>
              </a:ext>
            </a:extLst>
          </p:cNvPr>
          <p:cNvSpPr>
            <a:spLocks noGrp="1"/>
          </p:cNvSpPr>
          <p:nvPr>
            <p:ph type="dt" sz="quarter" idx="1"/>
          </p:nvPr>
        </p:nvSpPr>
        <p:spPr>
          <a:xfrm>
            <a:off x="3900800" y="0"/>
            <a:ext cx="2984183" cy="502596"/>
          </a:xfrm>
          <a:prstGeom prst="rect">
            <a:avLst/>
          </a:prstGeom>
        </p:spPr>
        <p:txBody>
          <a:bodyPr vert="horz" lIns="96574" tIns="48287" rIns="96574" bIns="48287" rtlCol="0"/>
          <a:lstStyle>
            <a:lvl1pPr algn="r">
              <a:defRPr sz="1300"/>
            </a:lvl1pPr>
          </a:lstStyle>
          <a:p>
            <a:fld id="{F5B31618-B20C-4BEF-8F23-0519A3D03604}" type="datetimeFigureOut">
              <a:rPr lang="en-GB" smtClean="0"/>
              <a:t>26/09/2022</a:t>
            </a:fld>
            <a:endParaRPr lang="en-GB"/>
          </a:p>
        </p:txBody>
      </p:sp>
      <p:sp>
        <p:nvSpPr>
          <p:cNvPr id="4" name="Footer Placeholder 3">
            <a:extLst>
              <a:ext uri="{FF2B5EF4-FFF2-40B4-BE49-F238E27FC236}">
                <a16:creationId xmlns:a16="http://schemas.microsoft.com/office/drawing/2014/main" xmlns="" id="{12966B66-85C1-B5D0-B227-E32F5D28A880}"/>
              </a:ext>
            </a:extLst>
          </p:cNvPr>
          <p:cNvSpPr>
            <a:spLocks noGrp="1"/>
          </p:cNvSpPr>
          <p:nvPr>
            <p:ph type="ftr" sz="quarter" idx="2"/>
          </p:nvPr>
        </p:nvSpPr>
        <p:spPr>
          <a:xfrm>
            <a:off x="1" y="9514533"/>
            <a:ext cx="2984183" cy="502595"/>
          </a:xfrm>
          <a:prstGeom prst="rect">
            <a:avLst/>
          </a:prstGeom>
        </p:spPr>
        <p:txBody>
          <a:bodyPr vert="horz" lIns="96574" tIns="48287" rIns="96574" bIns="48287" rtlCol="0" anchor="b"/>
          <a:lstStyle>
            <a:lvl1pPr algn="l">
              <a:defRPr sz="1300"/>
            </a:lvl1pPr>
          </a:lstStyle>
          <a:p>
            <a:endParaRPr lang="en-GB"/>
          </a:p>
        </p:txBody>
      </p:sp>
      <p:sp>
        <p:nvSpPr>
          <p:cNvPr id="5" name="Slide Number Placeholder 4">
            <a:extLst>
              <a:ext uri="{FF2B5EF4-FFF2-40B4-BE49-F238E27FC236}">
                <a16:creationId xmlns:a16="http://schemas.microsoft.com/office/drawing/2014/main" xmlns="" id="{25C06CF0-FF72-0B2D-4F5B-F63039B1CDEA}"/>
              </a:ext>
            </a:extLst>
          </p:cNvPr>
          <p:cNvSpPr>
            <a:spLocks noGrp="1"/>
          </p:cNvSpPr>
          <p:nvPr>
            <p:ph type="sldNum" sz="quarter" idx="3"/>
          </p:nvPr>
        </p:nvSpPr>
        <p:spPr>
          <a:xfrm>
            <a:off x="3900800" y="9514533"/>
            <a:ext cx="2984183" cy="502595"/>
          </a:xfrm>
          <a:prstGeom prst="rect">
            <a:avLst/>
          </a:prstGeom>
        </p:spPr>
        <p:txBody>
          <a:bodyPr vert="horz" lIns="96574" tIns="48287" rIns="96574" bIns="48287" rtlCol="0" anchor="b"/>
          <a:lstStyle>
            <a:lvl1pPr algn="r">
              <a:defRPr sz="1300"/>
            </a:lvl1pPr>
          </a:lstStyle>
          <a:p>
            <a:fld id="{03837BF6-3E06-4DFA-8160-16968828F782}" type="slidenum">
              <a:rPr lang="en-GB" smtClean="0"/>
              <a:t>‹#›</a:t>
            </a:fld>
            <a:endParaRPr lang="en-GB"/>
          </a:p>
        </p:txBody>
      </p:sp>
    </p:spTree>
    <p:extLst>
      <p:ext uri="{BB962C8B-B14F-4D97-AF65-F5344CB8AC3E}">
        <p14:creationId xmlns:p14="http://schemas.microsoft.com/office/powerpoint/2010/main" val="40972799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4183" cy="502596"/>
          </a:xfrm>
          <a:prstGeom prst="rect">
            <a:avLst/>
          </a:prstGeom>
        </p:spPr>
        <p:txBody>
          <a:bodyPr vert="horz" lIns="96574" tIns="48287" rIns="96574" bIns="48287" rtlCol="0"/>
          <a:lstStyle>
            <a:lvl1pPr algn="l">
              <a:defRPr sz="1300"/>
            </a:lvl1pPr>
          </a:lstStyle>
          <a:p>
            <a:endParaRPr lang="en-GB"/>
          </a:p>
        </p:txBody>
      </p:sp>
      <p:sp>
        <p:nvSpPr>
          <p:cNvPr id="3" name="Date Placeholder 2"/>
          <p:cNvSpPr>
            <a:spLocks noGrp="1"/>
          </p:cNvSpPr>
          <p:nvPr>
            <p:ph type="dt" idx="1"/>
          </p:nvPr>
        </p:nvSpPr>
        <p:spPr>
          <a:xfrm>
            <a:off x="3900800" y="0"/>
            <a:ext cx="2984183" cy="502596"/>
          </a:xfrm>
          <a:prstGeom prst="rect">
            <a:avLst/>
          </a:prstGeom>
        </p:spPr>
        <p:txBody>
          <a:bodyPr vert="horz" lIns="96574" tIns="48287" rIns="96574" bIns="48287" rtlCol="0"/>
          <a:lstStyle>
            <a:lvl1pPr algn="r">
              <a:defRPr sz="1300"/>
            </a:lvl1pPr>
          </a:lstStyle>
          <a:p>
            <a:fld id="{345F383A-0A30-4385-9566-E52767AB93AE}" type="datetimeFigureOut">
              <a:rPr lang="en-GB" smtClean="0"/>
              <a:t>26/09/2022</a:t>
            </a:fld>
            <a:endParaRPr lang="en-GB"/>
          </a:p>
        </p:txBody>
      </p:sp>
      <p:sp>
        <p:nvSpPr>
          <p:cNvPr id="4" name="Slide Image Placeholder 3"/>
          <p:cNvSpPr>
            <a:spLocks noGrp="1" noRot="1" noChangeAspect="1"/>
          </p:cNvSpPr>
          <p:nvPr>
            <p:ph type="sldImg" idx="2"/>
          </p:nvPr>
        </p:nvSpPr>
        <p:spPr>
          <a:xfrm>
            <a:off x="439738" y="1252538"/>
            <a:ext cx="6007100" cy="3379787"/>
          </a:xfrm>
          <a:prstGeom prst="rect">
            <a:avLst/>
          </a:prstGeom>
          <a:noFill/>
          <a:ln w="12700">
            <a:solidFill>
              <a:prstClr val="black"/>
            </a:solidFill>
          </a:ln>
        </p:spPr>
        <p:txBody>
          <a:bodyPr vert="horz" lIns="96574" tIns="48287" rIns="96574" bIns="48287" rtlCol="0" anchor="ctr"/>
          <a:lstStyle/>
          <a:p>
            <a:endParaRPr lang="en-GB"/>
          </a:p>
        </p:txBody>
      </p:sp>
      <p:sp>
        <p:nvSpPr>
          <p:cNvPr id="5" name="Notes Placeholder 4"/>
          <p:cNvSpPr>
            <a:spLocks noGrp="1"/>
          </p:cNvSpPr>
          <p:nvPr>
            <p:ph type="body" sz="quarter" idx="3"/>
          </p:nvPr>
        </p:nvSpPr>
        <p:spPr>
          <a:xfrm>
            <a:off x="688658" y="4820742"/>
            <a:ext cx="5509260" cy="3944243"/>
          </a:xfrm>
          <a:prstGeom prst="rect">
            <a:avLst/>
          </a:prstGeom>
        </p:spPr>
        <p:txBody>
          <a:bodyPr vert="horz" lIns="96574" tIns="48287" rIns="96574" bIns="4828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514533"/>
            <a:ext cx="2984183" cy="502595"/>
          </a:xfrm>
          <a:prstGeom prst="rect">
            <a:avLst/>
          </a:prstGeom>
        </p:spPr>
        <p:txBody>
          <a:bodyPr vert="horz" lIns="96574" tIns="48287" rIns="96574" bIns="48287" rtlCol="0" anchor="b"/>
          <a:lstStyle>
            <a:lvl1pPr algn="l">
              <a:defRPr sz="1300"/>
            </a:lvl1pPr>
          </a:lstStyle>
          <a:p>
            <a:endParaRPr lang="en-GB"/>
          </a:p>
        </p:txBody>
      </p:sp>
      <p:sp>
        <p:nvSpPr>
          <p:cNvPr id="7" name="Slide Number Placeholder 6"/>
          <p:cNvSpPr>
            <a:spLocks noGrp="1"/>
          </p:cNvSpPr>
          <p:nvPr>
            <p:ph type="sldNum" sz="quarter" idx="5"/>
          </p:nvPr>
        </p:nvSpPr>
        <p:spPr>
          <a:xfrm>
            <a:off x="3900800" y="9514533"/>
            <a:ext cx="2984183" cy="502595"/>
          </a:xfrm>
          <a:prstGeom prst="rect">
            <a:avLst/>
          </a:prstGeom>
        </p:spPr>
        <p:txBody>
          <a:bodyPr vert="horz" lIns="96574" tIns="48287" rIns="96574" bIns="48287" rtlCol="0" anchor="b"/>
          <a:lstStyle>
            <a:lvl1pPr algn="r">
              <a:defRPr sz="1300"/>
            </a:lvl1pPr>
          </a:lstStyle>
          <a:p>
            <a:fld id="{21E64E05-8891-4E1E-BEFF-8DCDC9A3CC35}" type="slidenum">
              <a:rPr lang="en-GB" smtClean="0"/>
              <a:t>‹#›</a:t>
            </a:fld>
            <a:endParaRPr lang="en-GB"/>
          </a:p>
        </p:txBody>
      </p:sp>
    </p:spTree>
    <p:extLst>
      <p:ext uri="{BB962C8B-B14F-4D97-AF65-F5344CB8AC3E}">
        <p14:creationId xmlns:p14="http://schemas.microsoft.com/office/powerpoint/2010/main" val="2146688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1E64E05-8891-4E1E-BEFF-8DCDC9A3CC35}" type="slidenum">
              <a:rPr lang="en-GB" smtClean="0"/>
              <a:t>1</a:t>
            </a:fld>
            <a:endParaRPr lang="en-GB"/>
          </a:p>
        </p:txBody>
      </p:sp>
    </p:spTree>
    <p:extLst>
      <p:ext uri="{BB962C8B-B14F-4D97-AF65-F5344CB8AC3E}">
        <p14:creationId xmlns:p14="http://schemas.microsoft.com/office/powerpoint/2010/main" val="7261865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1E64E05-8891-4E1E-BEFF-8DCDC9A3CC35}" type="slidenum">
              <a:rPr lang="en-GB" smtClean="0"/>
              <a:t>2</a:t>
            </a:fld>
            <a:endParaRPr lang="en-GB"/>
          </a:p>
        </p:txBody>
      </p:sp>
    </p:spTree>
    <p:extLst>
      <p:ext uri="{BB962C8B-B14F-4D97-AF65-F5344CB8AC3E}">
        <p14:creationId xmlns:p14="http://schemas.microsoft.com/office/powerpoint/2010/main" val="4238205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652463"/>
            <a:ext cx="6007100" cy="3379787"/>
          </a:xfrm>
        </p:spPr>
      </p:sp>
      <p:sp>
        <p:nvSpPr>
          <p:cNvPr id="3" name="Notes Placeholder 2"/>
          <p:cNvSpPr>
            <a:spLocks noGrp="1"/>
          </p:cNvSpPr>
          <p:nvPr>
            <p:ph type="body" idx="1"/>
          </p:nvPr>
        </p:nvSpPr>
        <p:spPr>
          <a:xfrm>
            <a:off x="688658" y="4130168"/>
            <a:ext cx="5509260" cy="4693789"/>
          </a:xfrm>
        </p:spPr>
        <p:txBody>
          <a:bodyPr/>
          <a:lstStyle/>
          <a:p>
            <a:r>
              <a:rPr lang="en-GB" dirty="0"/>
              <a:t>We exceed our fundraising target by near 1600 + net  </a:t>
            </a:r>
          </a:p>
          <a:p>
            <a:r>
              <a:rPr lang="en-GB" dirty="0"/>
              <a:t>Self funded fund raising using the working capital of no more then £500 float at any one time</a:t>
            </a:r>
          </a:p>
          <a:p>
            <a:endParaRPr lang="en-GB" dirty="0"/>
          </a:p>
          <a:p>
            <a:r>
              <a:rPr lang="en-GB" dirty="0"/>
              <a:t>Play equipment was purchase in July ready for use in September</a:t>
            </a:r>
          </a:p>
          <a:p>
            <a:r>
              <a:rPr lang="en-GB" dirty="0"/>
              <a:t>In person events, Christmas Fair, Spring Disco, Summer BBQ</a:t>
            </a:r>
          </a:p>
          <a:p>
            <a:r>
              <a:rPr lang="en-GB" dirty="0"/>
              <a:t>Increase in raffle sales from previous year  - cashing up tickets on a weekly basis was easier  - lucky to sponsorship to cover printing costs</a:t>
            </a:r>
          </a:p>
          <a:p>
            <a:endParaRPr lang="en-GB" dirty="0"/>
          </a:p>
          <a:p>
            <a:r>
              <a:rPr lang="en-GB" dirty="0"/>
              <a:t>School Lottery remains a steady and substantial passive income – supplement by generous winner donations need to continue to promote this</a:t>
            </a:r>
          </a:p>
          <a:p>
            <a:endParaRPr lang="en-GB" dirty="0"/>
          </a:p>
          <a:p>
            <a:r>
              <a:rPr lang="en-GB" dirty="0"/>
              <a:t>Whilst on the subject of passive income  - we set an amazon smile account  - 30 supporters signed up </a:t>
            </a:r>
          </a:p>
          <a:p>
            <a:r>
              <a:rPr lang="en-GB" dirty="0"/>
              <a:t>and a Kidz Kupboard account to generate revenue for us in the back ground.  </a:t>
            </a:r>
          </a:p>
          <a:p>
            <a:endParaRPr lang="en-GB" dirty="0"/>
          </a:p>
          <a:p>
            <a:r>
              <a:rPr lang="en-GB" dirty="0"/>
              <a:t>new ideas tried this year, token system at events to minimise cash handling</a:t>
            </a:r>
          </a:p>
          <a:p>
            <a:endParaRPr lang="en-GB" dirty="0"/>
          </a:p>
          <a:p>
            <a:r>
              <a:rPr lang="en-GB" dirty="0"/>
              <a:t>It very positive that our team has grown in the last year. </a:t>
            </a:r>
          </a:p>
          <a:p>
            <a:endParaRPr lang="en-GB" dirty="0"/>
          </a:p>
          <a:p>
            <a:r>
              <a:rPr lang="en-GB" dirty="0"/>
              <a:t>We are starting this new school year over £700  up even after investing in the playground equipment and other FORS commitments - </a:t>
            </a:r>
          </a:p>
          <a:p>
            <a:endParaRPr lang="en-GB" dirty="0"/>
          </a:p>
          <a:p>
            <a:r>
              <a:rPr lang="en-GB" dirty="0"/>
              <a:t>Amazing support from the local community, free use of the social club for the Xmas fair, generous raffle prize donations, monetary donations for events from businesses and of course the continuous support from the families here at School.  </a:t>
            </a:r>
          </a:p>
          <a:p>
            <a:endParaRPr lang="en-GB" dirty="0"/>
          </a:p>
          <a:p>
            <a:endParaRPr lang="en-GB" dirty="0"/>
          </a:p>
        </p:txBody>
      </p:sp>
      <p:sp>
        <p:nvSpPr>
          <p:cNvPr id="4" name="Slide Number Placeholder 3"/>
          <p:cNvSpPr>
            <a:spLocks noGrp="1"/>
          </p:cNvSpPr>
          <p:nvPr>
            <p:ph type="sldNum" sz="quarter" idx="5"/>
          </p:nvPr>
        </p:nvSpPr>
        <p:spPr/>
        <p:txBody>
          <a:bodyPr/>
          <a:lstStyle/>
          <a:p>
            <a:fld id="{21E64E05-8891-4E1E-BEFF-8DCDC9A3CC35}" type="slidenum">
              <a:rPr lang="en-GB" smtClean="0"/>
              <a:t>3</a:t>
            </a:fld>
            <a:endParaRPr lang="en-GB"/>
          </a:p>
        </p:txBody>
      </p:sp>
    </p:spTree>
    <p:extLst>
      <p:ext uri="{BB962C8B-B14F-4D97-AF65-F5344CB8AC3E}">
        <p14:creationId xmlns:p14="http://schemas.microsoft.com/office/powerpoint/2010/main" val="948909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9888" y="668338"/>
            <a:ext cx="6007100" cy="3379787"/>
          </a:xfrm>
        </p:spPr>
      </p:sp>
      <p:sp>
        <p:nvSpPr>
          <p:cNvPr id="3" name="Notes Placeholder 2"/>
          <p:cNvSpPr>
            <a:spLocks noGrp="1"/>
          </p:cNvSpPr>
          <p:nvPr>
            <p:ph type="body" idx="1"/>
          </p:nvPr>
        </p:nvSpPr>
        <p:spPr/>
        <p:txBody>
          <a:bodyPr/>
          <a:lstStyle/>
          <a:p>
            <a:r>
              <a:rPr lang="en-GB" dirty="0"/>
              <a:t>This is a representation of achievement from 1</a:t>
            </a:r>
            <a:r>
              <a:rPr lang="en-GB" baseline="30000" dirty="0"/>
              <a:t>st</a:t>
            </a:r>
            <a:r>
              <a:rPr lang="en-GB" dirty="0"/>
              <a:t> November to August 31st- i.e. a 10 Month Period.  </a:t>
            </a:r>
          </a:p>
          <a:p>
            <a:endParaRPr lang="en-GB" dirty="0"/>
          </a:p>
          <a:p>
            <a:r>
              <a:rPr lang="en-GB" dirty="0"/>
              <a:t>Event expenditure  and float not included in these numbers </a:t>
            </a:r>
          </a:p>
          <a:p>
            <a:r>
              <a:rPr lang="en-GB" dirty="0"/>
              <a:t> </a:t>
            </a:r>
          </a:p>
          <a:p>
            <a:r>
              <a:rPr lang="en-GB" dirty="0"/>
              <a:t>This figure of £9,796.15 and £9,018.47 – have been submitted to the charity commission as our income and outgoing for the best year.</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21E64E05-8891-4E1E-BEFF-8DCDC9A3CC35}" type="slidenum">
              <a:rPr lang="en-GB" smtClean="0"/>
              <a:t>4</a:t>
            </a:fld>
            <a:endParaRPr lang="en-GB"/>
          </a:p>
        </p:txBody>
      </p:sp>
    </p:spTree>
    <p:extLst>
      <p:ext uri="{BB962C8B-B14F-4D97-AF65-F5344CB8AC3E}">
        <p14:creationId xmlns:p14="http://schemas.microsoft.com/office/powerpoint/2010/main" val="34282959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figures do not include any float used</a:t>
            </a:r>
          </a:p>
        </p:txBody>
      </p:sp>
      <p:sp>
        <p:nvSpPr>
          <p:cNvPr id="4" name="Slide Number Placeholder 3"/>
          <p:cNvSpPr>
            <a:spLocks noGrp="1"/>
          </p:cNvSpPr>
          <p:nvPr>
            <p:ph type="sldNum" sz="quarter" idx="5"/>
          </p:nvPr>
        </p:nvSpPr>
        <p:spPr/>
        <p:txBody>
          <a:bodyPr/>
          <a:lstStyle/>
          <a:p>
            <a:fld id="{21E64E05-8891-4E1E-BEFF-8DCDC9A3CC35}" type="slidenum">
              <a:rPr lang="en-GB" smtClean="0"/>
              <a:t>5</a:t>
            </a:fld>
            <a:endParaRPr lang="en-GB"/>
          </a:p>
        </p:txBody>
      </p:sp>
    </p:spTree>
    <p:extLst>
      <p:ext uri="{BB962C8B-B14F-4D97-AF65-F5344CB8AC3E}">
        <p14:creationId xmlns:p14="http://schemas.microsoft.com/office/powerpoint/2010/main" val="15159081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School Lottery – significant contribution </a:t>
            </a:r>
          </a:p>
        </p:txBody>
      </p:sp>
      <p:sp>
        <p:nvSpPr>
          <p:cNvPr id="4" name="Slide Number Placeholder 3"/>
          <p:cNvSpPr>
            <a:spLocks noGrp="1"/>
          </p:cNvSpPr>
          <p:nvPr>
            <p:ph type="sldNum" sz="quarter" idx="5"/>
          </p:nvPr>
        </p:nvSpPr>
        <p:spPr/>
        <p:txBody>
          <a:bodyPr/>
          <a:lstStyle/>
          <a:p>
            <a:fld id="{21E64E05-8891-4E1E-BEFF-8DCDC9A3CC35}" type="slidenum">
              <a:rPr lang="en-GB" smtClean="0"/>
              <a:t>6</a:t>
            </a:fld>
            <a:endParaRPr lang="en-GB"/>
          </a:p>
        </p:txBody>
      </p:sp>
    </p:spTree>
    <p:extLst>
      <p:ext uri="{BB962C8B-B14F-4D97-AF65-F5344CB8AC3E}">
        <p14:creationId xmlns:p14="http://schemas.microsoft.com/office/powerpoint/2010/main" val="8291331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fantastic fundraising effort by the FORS team  -especially as we were still in a pandemic, face to face events were only reintroduced later in the year.</a:t>
            </a:r>
          </a:p>
          <a:p>
            <a:endParaRPr lang="en-GB" dirty="0"/>
          </a:p>
        </p:txBody>
      </p:sp>
      <p:sp>
        <p:nvSpPr>
          <p:cNvPr id="4" name="Slide Number Placeholder 3"/>
          <p:cNvSpPr>
            <a:spLocks noGrp="1"/>
          </p:cNvSpPr>
          <p:nvPr>
            <p:ph type="sldNum" sz="quarter" idx="5"/>
          </p:nvPr>
        </p:nvSpPr>
        <p:spPr/>
        <p:txBody>
          <a:bodyPr/>
          <a:lstStyle/>
          <a:p>
            <a:fld id="{21E64E05-8891-4E1E-BEFF-8DCDC9A3CC35}" type="slidenum">
              <a:rPr lang="en-GB" smtClean="0"/>
              <a:t>7</a:t>
            </a:fld>
            <a:endParaRPr lang="en-GB"/>
          </a:p>
        </p:txBody>
      </p:sp>
    </p:spTree>
    <p:extLst>
      <p:ext uri="{BB962C8B-B14F-4D97-AF65-F5344CB8AC3E}">
        <p14:creationId xmlns:p14="http://schemas.microsoft.com/office/powerpoint/2010/main" val="903047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Chair – Emma Harrington  - 1 more year in current role, and 1 year shadow</a:t>
            </a:r>
          </a:p>
          <a:p>
            <a:r>
              <a:rPr lang="en-GB" dirty="0"/>
              <a:t>Vice Chair – Vacant  - please volunteer</a:t>
            </a:r>
          </a:p>
          <a:p>
            <a:r>
              <a:rPr lang="en-GB" dirty="0"/>
              <a:t>Secretary -  Michelle Fairweather  - last year- needs handover</a:t>
            </a:r>
          </a:p>
          <a:p>
            <a:r>
              <a:rPr lang="en-GB" dirty="0"/>
              <a:t>Treasurer  - Vikki Weller  - 1 more year in current role, and 1 year shadow</a:t>
            </a:r>
          </a:p>
          <a:p>
            <a:endParaRPr lang="en-GB" dirty="0"/>
          </a:p>
          <a:p>
            <a:r>
              <a:rPr lang="en-GB" dirty="0"/>
              <a:t>Committee Members – Charlie Durrant, Pat Brown, Jenna Foxton, </a:t>
            </a:r>
          </a:p>
          <a:p>
            <a:r>
              <a:rPr lang="en-GB" dirty="0"/>
              <a:t>Heidi Green, Angela Sylvester , Charlotte Platt &amp; Laura Marks </a:t>
            </a:r>
          </a:p>
          <a:p>
            <a:r>
              <a:rPr lang="en-GB" dirty="0"/>
              <a:t>School Representative  - Jenny Davy and Danielle Shipp</a:t>
            </a:r>
          </a:p>
          <a:p>
            <a:endParaRPr lang="en-GB" dirty="0"/>
          </a:p>
        </p:txBody>
      </p:sp>
      <p:sp>
        <p:nvSpPr>
          <p:cNvPr id="4" name="Slide Number Placeholder 3"/>
          <p:cNvSpPr>
            <a:spLocks noGrp="1"/>
          </p:cNvSpPr>
          <p:nvPr>
            <p:ph type="sldNum" sz="quarter" idx="5"/>
          </p:nvPr>
        </p:nvSpPr>
        <p:spPr/>
        <p:txBody>
          <a:bodyPr/>
          <a:lstStyle/>
          <a:p>
            <a:fld id="{21E64E05-8891-4E1E-BEFF-8DCDC9A3CC35}" type="slidenum">
              <a:rPr lang="en-GB" smtClean="0"/>
              <a:t>8</a:t>
            </a:fld>
            <a:endParaRPr lang="en-GB"/>
          </a:p>
        </p:txBody>
      </p:sp>
    </p:spTree>
    <p:extLst>
      <p:ext uri="{BB962C8B-B14F-4D97-AF65-F5344CB8AC3E}">
        <p14:creationId xmlns:p14="http://schemas.microsoft.com/office/powerpoint/2010/main" val="3551666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Report from 1</a:t>
            </a:r>
            <a:r>
              <a:rPr lang="en-GB" baseline="30000" dirty="0"/>
              <a:t>st</a:t>
            </a:r>
            <a:r>
              <a:rPr lang="en-GB" dirty="0"/>
              <a:t> September  to 31</a:t>
            </a:r>
            <a:r>
              <a:rPr lang="en-GB" baseline="30000" dirty="0"/>
              <a:t>st</a:t>
            </a:r>
            <a:r>
              <a:rPr lang="en-GB" dirty="0"/>
              <a:t> August </a:t>
            </a:r>
          </a:p>
          <a:p>
            <a:r>
              <a:rPr lang="en-GB" dirty="0"/>
              <a:t>As opposed to 1</a:t>
            </a:r>
            <a:r>
              <a:rPr lang="en-GB" baseline="30000" dirty="0"/>
              <a:t>st</a:t>
            </a:r>
            <a:r>
              <a:rPr lang="en-GB" dirty="0"/>
              <a:t> November to 31</a:t>
            </a:r>
            <a:r>
              <a:rPr lang="en-GB" baseline="30000" dirty="0"/>
              <a:t>st</a:t>
            </a:r>
            <a:r>
              <a:rPr lang="en-GB" dirty="0"/>
              <a:t> August </a:t>
            </a:r>
          </a:p>
          <a:p>
            <a:endParaRPr lang="en-GB" dirty="0"/>
          </a:p>
          <a:p>
            <a:endParaRPr lang="en-GB" dirty="0"/>
          </a:p>
        </p:txBody>
      </p:sp>
      <p:sp>
        <p:nvSpPr>
          <p:cNvPr id="4" name="Slide Number Placeholder 3"/>
          <p:cNvSpPr>
            <a:spLocks noGrp="1"/>
          </p:cNvSpPr>
          <p:nvPr>
            <p:ph type="sldNum" sz="quarter" idx="5"/>
          </p:nvPr>
        </p:nvSpPr>
        <p:spPr/>
        <p:txBody>
          <a:bodyPr/>
          <a:lstStyle/>
          <a:p>
            <a:fld id="{21E64E05-8891-4E1E-BEFF-8DCDC9A3CC35}" type="slidenum">
              <a:rPr lang="en-GB" smtClean="0"/>
              <a:t>9</a:t>
            </a:fld>
            <a:endParaRPr lang="en-GB"/>
          </a:p>
        </p:txBody>
      </p:sp>
    </p:spTree>
    <p:extLst>
      <p:ext uri="{BB962C8B-B14F-4D97-AF65-F5344CB8AC3E}">
        <p14:creationId xmlns:p14="http://schemas.microsoft.com/office/powerpoint/2010/main" val="765065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1E64E05-8891-4E1E-BEFF-8DCDC9A3CC35}" type="slidenum">
              <a:rPr lang="en-GB" smtClean="0"/>
              <a:t>10</a:t>
            </a:fld>
            <a:endParaRPr lang="en-GB"/>
          </a:p>
        </p:txBody>
      </p:sp>
    </p:spTree>
    <p:extLst>
      <p:ext uri="{BB962C8B-B14F-4D97-AF65-F5344CB8AC3E}">
        <p14:creationId xmlns:p14="http://schemas.microsoft.com/office/powerpoint/2010/main" val="17826870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1E64E05-8891-4E1E-BEFF-8DCDC9A3CC35}" type="slidenum">
              <a:rPr lang="en-GB" smtClean="0"/>
              <a:t>11</a:t>
            </a:fld>
            <a:endParaRPr lang="en-GB"/>
          </a:p>
        </p:txBody>
      </p:sp>
    </p:spTree>
    <p:extLst>
      <p:ext uri="{BB962C8B-B14F-4D97-AF65-F5344CB8AC3E}">
        <p14:creationId xmlns:p14="http://schemas.microsoft.com/office/powerpoint/2010/main" val="14035423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FAE9BC8-C8E7-857C-ABED-489B2B41CB7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4D69B098-39B0-31AF-B5BD-58B0972938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2E08C825-9D26-3F42-A15E-5928A32C40E2}"/>
              </a:ext>
            </a:extLst>
          </p:cNvPr>
          <p:cNvSpPr>
            <a:spLocks noGrp="1"/>
          </p:cNvSpPr>
          <p:nvPr>
            <p:ph type="dt" sz="half" idx="10"/>
          </p:nvPr>
        </p:nvSpPr>
        <p:spPr/>
        <p:txBody>
          <a:bodyPr/>
          <a:lstStyle/>
          <a:p>
            <a:fld id="{79F87EB7-FD2C-4C3E-896B-6E12C72C5089}" type="datetimeFigureOut">
              <a:rPr lang="en-GB" smtClean="0"/>
              <a:t>26/09/2022</a:t>
            </a:fld>
            <a:endParaRPr lang="en-GB"/>
          </a:p>
        </p:txBody>
      </p:sp>
      <p:sp>
        <p:nvSpPr>
          <p:cNvPr id="5" name="Footer Placeholder 4">
            <a:extLst>
              <a:ext uri="{FF2B5EF4-FFF2-40B4-BE49-F238E27FC236}">
                <a16:creationId xmlns:a16="http://schemas.microsoft.com/office/drawing/2014/main" xmlns="" id="{B068E91F-EEFC-B297-D203-CE9D7FE4EA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808B0FE-C547-D9C3-71A8-101E44A52CAE}"/>
              </a:ext>
            </a:extLst>
          </p:cNvPr>
          <p:cNvSpPr>
            <a:spLocks noGrp="1"/>
          </p:cNvSpPr>
          <p:nvPr>
            <p:ph type="sldNum" sz="quarter" idx="12"/>
          </p:nvPr>
        </p:nvSpPr>
        <p:spPr/>
        <p:txBody>
          <a:bodyPr/>
          <a:lstStyle/>
          <a:p>
            <a:fld id="{0FEAF2B2-0723-4662-8083-C77201C91C91}" type="slidenum">
              <a:rPr lang="en-GB" smtClean="0"/>
              <a:t>‹#›</a:t>
            </a:fld>
            <a:endParaRPr lang="en-GB"/>
          </a:p>
        </p:txBody>
      </p:sp>
    </p:spTree>
    <p:extLst>
      <p:ext uri="{BB962C8B-B14F-4D97-AF65-F5344CB8AC3E}">
        <p14:creationId xmlns:p14="http://schemas.microsoft.com/office/powerpoint/2010/main" val="1904452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845E8E-20A8-1360-8931-AA2AE9273E2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568EB317-A621-05C1-BC76-44C66AACF4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076D8C35-D936-B218-8B13-522EED353C86}"/>
              </a:ext>
            </a:extLst>
          </p:cNvPr>
          <p:cNvSpPr>
            <a:spLocks noGrp="1"/>
          </p:cNvSpPr>
          <p:nvPr>
            <p:ph type="dt" sz="half" idx="10"/>
          </p:nvPr>
        </p:nvSpPr>
        <p:spPr/>
        <p:txBody>
          <a:bodyPr/>
          <a:lstStyle/>
          <a:p>
            <a:fld id="{79F87EB7-FD2C-4C3E-896B-6E12C72C5089}" type="datetimeFigureOut">
              <a:rPr lang="en-GB" smtClean="0"/>
              <a:t>26/09/2022</a:t>
            </a:fld>
            <a:endParaRPr lang="en-GB"/>
          </a:p>
        </p:txBody>
      </p:sp>
      <p:sp>
        <p:nvSpPr>
          <p:cNvPr id="5" name="Footer Placeholder 4">
            <a:extLst>
              <a:ext uri="{FF2B5EF4-FFF2-40B4-BE49-F238E27FC236}">
                <a16:creationId xmlns:a16="http://schemas.microsoft.com/office/drawing/2014/main" xmlns="" id="{E76E2DAF-0F5D-4494-DADC-EBE2943178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795F68E-4D16-7D28-BA10-714EDD505B58}"/>
              </a:ext>
            </a:extLst>
          </p:cNvPr>
          <p:cNvSpPr>
            <a:spLocks noGrp="1"/>
          </p:cNvSpPr>
          <p:nvPr>
            <p:ph type="sldNum" sz="quarter" idx="12"/>
          </p:nvPr>
        </p:nvSpPr>
        <p:spPr/>
        <p:txBody>
          <a:bodyPr/>
          <a:lstStyle/>
          <a:p>
            <a:fld id="{0FEAF2B2-0723-4662-8083-C77201C91C91}" type="slidenum">
              <a:rPr lang="en-GB" smtClean="0"/>
              <a:t>‹#›</a:t>
            </a:fld>
            <a:endParaRPr lang="en-GB"/>
          </a:p>
        </p:txBody>
      </p:sp>
    </p:spTree>
    <p:extLst>
      <p:ext uri="{BB962C8B-B14F-4D97-AF65-F5344CB8AC3E}">
        <p14:creationId xmlns:p14="http://schemas.microsoft.com/office/powerpoint/2010/main" val="20081138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0FF2904-B523-4B0C-769C-C96CD8ED6A7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C0EDDB5D-B01C-F42F-53B9-9A3EE22B187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779067F2-83AB-34F1-785B-C0DB1D4F5FEB}"/>
              </a:ext>
            </a:extLst>
          </p:cNvPr>
          <p:cNvSpPr>
            <a:spLocks noGrp="1"/>
          </p:cNvSpPr>
          <p:nvPr>
            <p:ph type="dt" sz="half" idx="10"/>
          </p:nvPr>
        </p:nvSpPr>
        <p:spPr/>
        <p:txBody>
          <a:bodyPr/>
          <a:lstStyle/>
          <a:p>
            <a:fld id="{79F87EB7-FD2C-4C3E-896B-6E12C72C5089}" type="datetimeFigureOut">
              <a:rPr lang="en-GB" smtClean="0"/>
              <a:t>26/09/2022</a:t>
            </a:fld>
            <a:endParaRPr lang="en-GB"/>
          </a:p>
        </p:txBody>
      </p:sp>
      <p:sp>
        <p:nvSpPr>
          <p:cNvPr id="5" name="Footer Placeholder 4">
            <a:extLst>
              <a:ext uri="{FF2B5EF4-FFF2-40B4-BE49-F238E27FC236}">
                <a16:creationId xmlns:a16="http://schemas.microsoft.com/office/drawing/2014/main" xmlns="" id="{BFC9E2BD-D67A-FE1B-9834-20617897ED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A3704177-BA4F-9545-E9DF-9FDD8D49701E}"/>
              </a:ext>
            </a:extLst>
          </p:cNvPr>
          <p:cNvSpPr>
            <a:spLocks noGrp="1"/>
          </p:cNvSpPr>
          <p:nvPr>
            <p:ph type="sldNum" sz="quarter" idx="12"/>
          </p:nvPr>
        </p:nvSpPr>
        <p:spPr/>
        <p:txBody>
          <a:bodyPr/>
          <a:lstStyle/>
          <a:p>
            <a:fld id="{0FEAF2B2-0723-4662-8083-C77201C91C91}" type="slidenum">
              <a:rPr lang="en-GB" smtClean="0"/>
              <a:t>‹#›</a:t>
            </a:fld>
            <a:endParaRPr lang="en-GB"/>
          </a:p>
        </p:txBody>
      </p:sp>
    </p:spTree>
    <p:extLst>
      <p:ext uri="{BB962C8B-B14F-4D97-AF65-F5344CB8AC3E}">
        <p14:creationId xmlns:p14="http://schemas.microsoft.com/office/powerpoint/2010/main" val="1617314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D93405-1F88-457D-FE39-41C37C67BF2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E0F7F688-9B18-74C1-AFFC-DFFF70F8157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7F4D489A-E5AA-3C6C-66F5-CE2D42777D8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E2BC9E89-7E8A-0050-7C77-07BA72F8DFE9}"/>
              </a:ext>
            </a:extLst>
          </p:cNvPr>
          <p:cNvSpPr>
            <a:spLocks noGrp="1"/>
          </p:cNvSpPr>
          <p:nvPr>
            <p:ph type="dt" sz="half" idx="10"/>
          </p:nvPr>
        </p:nvSpPr>
        <p:spPr/>
        <p:txBody>
          <a:bodyPr/>
          <a:lstStyle/>
          <a:p>
            <a:fld id="{79F87EB7-FD2C-4C3E-896B-6E12C72C5089}" type="datetimeFigureOut">
              <a:rPr lang="en-GB" smtClean="0"/>
              <a:t>26/09/2022</a:t>
            </a:fld>
            <a:endParaRPr lang="en-GB"/>
          </a:p>
        </p:txBody>
      </p:sp>
      <p:sp>
        <p:nvSpPr>
          <p:cNvPr id="6" name="Footer Placeholder 5">
            <a:extLst>
              <a:ext uri="{FF2B5EF4-FFF2-40B4-BE49-F238E27FC236}">
                <a16:creationId xmlns:a16="http://schemas.microsoft.com/office/drawing/2014/main" xmlns="" id="{C3F2605D-C90E-2518-5263-CC5A944EAF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9E7D963F-1252-01C4-4D67-1E41683DF939}"/>
              </a:ext>
            </a:extLst>
          </p:cNvPr>
          <p:cNvSpPr>
            <a:spLocks noGrp="1"/>
          </p:cNvSpPr>
          <p:nvPr>
            <p:ph type="sldNum" sz="quarter" idx="12"/>
          </p:nvPr>
        </p:nvSpPr>
        <p:spPr/>
        <p:txBody>
          <a:bodyPr/>
          <a:lstStyle/>
          <a:p>
            <a:fld id="{0FEAF2B2-0723-4662-8083-C77201C91C91}" type="slidenum">
              <a:rPr lang="en-GB" smtClean="0"/>
              <a:t>‹#›</a:t>
            </a:fld>
            <a:endParaRPr lang="en-GB"/>
          </a:p>
        </p:txBody>
      </p:sp>
    </p:spTree>
    <p:extLst>
      <p:ext uri="{BB962C8B-B14F-4D97-AF65-F5344CB8AC3E}">
        <p14:creationId xmlns:p14="http://schemas.microsoft.com/office/powerpoint/2010/main" val="1750009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83F6281-65B7-7D44-5AFA-A3AAC1321F2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F48B7E7B-3DDD-1152-68D9-AFB5B29B56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C9BB2C2-8A29-E9C2-35C7-52B40782B29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6419FD55-DDF2-BA51-ACB4-754EDCACB7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21D0DB88-A219-18DC-56C6-82F6B4F1C45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8D564582-B103-87B0-7CD3-B681112CD4B3}"/>
              </a:ext>
            </a:extLst>
          </p:cNvPr>
          <p:cNvSpPr>
            <a:spLocks noGrp="1"/>
          </p:cNvSpPr>
          <p:nvPr>
            <p:ph type="dt" sz="half" idx="10"/>
          </p:nvPr>
        </p:nvSpPr>
        <p:spPr/>
        <p:txBody>
          <a:bodyPr/>
          <a:lstStyle/>
          <a:p>
            <a:fld id="{79F87EB7-FD2C-4C3E-896B-6E12C72C5089}" type="datetimeFigureOut">
              <a:rPr lang="en-GB" smtClean="0"/>
              <a:t>26/09/2022</a:t>
            </a:fld>
            <a:endParaRPr lang="en-GB"/>
          </a:p>
        </p:txBody>
      </p:sp>
      <p:sp>
        <p:nvSpPr>
          <p:cNvPr id="8" name="Footer Placeholder 7">
            <a:extLst>
              <a:ext uri="{FF2B5EF4-FFF2-40B4-BE49-F238E27FC236}">
                <a16:creationId xmlns:a16="http://schemas.microsoft.com/office/drawing/2014/main" xmlns="" id="{C3F7E9F5-723C-C7A9-5C88-7766421C492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1A8B1FE3-7248-932C-3195-3139137A0D1C}"/>
              </a:ext>
            </a:extLst>
          </p:cNvPr>
          <p:cNvSpPr>
            <a:spLocks noGrp="1"/>
          </p:cNvSpPr>
          <p:nvPr>
            <p:ph type="sldNum" sz="quarter" idx="12"/>
          </p:nvPr>
        </p:nvSpPr>
        <p:spPr/>
        <p:txBody>
          <a:bodyPr/>
          <a:lstStyle/>
          <a:p>
            <a:fld id="{0FEAF2B2-0723-4662-8083-C77201C91C91}" type="slidenum">
              <a:rPr lang="en-GB" smtClean="0"/>
              <a:t>‹#›</a:t>
            </a:fld>
            <a:endParaRPr lang="en-GB"/>
          </a:p>
        </p:txBody>
      </p:sp>
    </p:spTree>
    <p:extLst>
      <p:ext uri="{BB962C8B-B14F-4D97-AF65-F5344CB8AC3E}">
        <p14:creationId xmlns:p14="http://schemas.microsoft.com/office/powerpoint/2010/main" val="15210312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2A7178-0EF9-64DE-75A5-1C0FFD23A4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9F9EDDF4-2D25-85DA-EC96-9B25BA7D10E4}"/>
              </a:ext>
            </a:extLst>
          </p:cNvPr>
          <p:cNvSpPr>
            <a:spLocks noGrp="1"/>
          </p:cNvSpPr>
          <p:nvPr>
            <p:ph type="dt" sz="half" idx="10"/>
          </p:nvPr>
        </p:nvSpPr>
        <p:spPr/>
        <p:txBody>
          <a:bodyPr/>
          <a:lstStyle/>
          <a:p>
            <a:fld id="{79F87EB7-FD2C-4C3E-896B-6E12C72C5089}" type="datetimeFigureOut">
              <a:rPr lang="en-GB" smtClean="0"/>
              <a:t>26/09/2022</a:t>
            </a:fld>
            <a:endParaRPr lang="en-GB"/>
          </a:p>
        </p:txBody>
      </p:sp>
      <p:sp>
        <p:nvSpPr>
          <p:cNvPr id="4" name="Footer Placeholder 3">
            <a:extLst>
              <a:ext uri="{FF2B5EF4-FFF2-40B4-BE49-F238E27FC236}">
                <a16:creationId xmlns:a16="http://schemas.microsoft.com/office/drawing/2014/main" xmlns="" id="{843B047E-042E-1FA1-8EAD-FA1DD258D99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87C80920-5EC7-DDA2-D9EB-2EC3A0A1F056}"/>
              </a:ext>
            </a:extLst>
          </p:cNvPr>
          <p:cNvSpPr>
            <a:spLocks noGrp="1"/>
          </p:cNvSpPr>
          <p:nvPr>
            <p:ph type="sldNum" sz="quarter" idx="12"/>
          </p:nvPr>
        </p:nvSpPr>
        <p:spPr/>
        <p:txBody>
          <a:bodyPr/>
          <a:lstStyle/>
          <a:p>
            <a:fld id="{0FEAF2B2-0723-4662-8083-C77201C91C91}" type="slidenum">
              <a:rPr lang="en-GB" smtClean="0"/>
              <a:t>‹#›</a:t>
            </a:fld>
            <a:endParaRPr lang="en-GB"/>
          </a:p>
        </p:txBody>
      </p:sp>
    </p:spTree>
    <p:extLst>
      <p:ext uri="{BB962C8B-B14F-4D97-AF65-F5344CB8AC3E}">
        <p14:creationId xmlns:p14="http://schemas.microsoft.com/office/powerpoint/2010/main" val="1679439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7AD043A8-6281-8B88-B675-A9DA047ED768}"/>
              </a:ext>
            </a:extLst>
          </p:cNvPr>
          <p:cNvSpPr>
            <a:spLocks noGrp="1"/>
          </p:cNvSpPr>
          <p:nvPr>
            <p:ph type="dt" sz="half" idx="10"/>
          </p:nvPr>
        </p:nvSpPr>
        <p:spPr/>
        <p:txBody>
          <a:bodyPr/>
          <a:lstStyle/>
          <a:p>
            <a:fld id="{79F87EB7-FD2C-4C3E-896B-6E12C72C5089}" type="datetimeFigureOut">
              <a:rPr lang="en-GB" smtClean="0"/>
              <a:t>26/09/2022</a:t>
            </a:fld>
            <a:endParaRPr lang="en-GB"/>
          </a:p>
        </p:txBody>
      </p:sp>
      <p:sp>
        <p:nvSpPr>
          <p:cNvPr id="3" name="Footer Placeholder 2">
            <a:extLst>
              <a:ext uri="{FF2B5EF4-FFF2-40B4-BE49-F238E27FC236}">
                <a16:creationId xmlns:a16="http://schemas.microsoft.com/office/drawing/2014/main" xmlns="" id="{EFF9CE1E-2E2B-C613-7571-1B285408DFD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7107ECF3-19E9-814C-A065-6116485A0FC4}"/>
              </a:ext>
            </a:extLst>
          </p:cNvPr>
          <p:cNvSpPr>
            <a:spLocks noGrp="1"/>
          </p:cNvSpPr>
          <p:nvPr>
            <p:ph type="sldNum" sz="quarter" idx="12"/>
          </p:nvPr>
        </p:nvSpPr>
        <p:spPr/>
        <p:txBody>
          <a:bodyPr/>
          <a:lstStyle/>
          <a:p>
            <a:fld id="{0FEAF2B2-0723-4662-8083-C77201C91C91}" type="slidenum">
              <a:rPr lang="en-GB" smtClean="0"/>
              <a:t>‹#›</a:t>
            </a:fld>
            <a:endParaRPr lang="en-GB"/>
          </a:p>
        </p:txBody>
      </p:sp>
    </p:spTree>
    <p:extLst>
      <p:ext uri="{BB962C8B-B14F-4D97-AF65-F5344CB8AC3E}">
        <p14:creationId xmlns:p14="http://schemas.microsoft.com/office/powerpoint/2010/main" val="2030960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46C58BE-AB61-13B5-2A4D-5DCCC2A80E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6621C0D8-2C43-223A-91C6-BCFBD51EF5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219CBD52-BD82-3FFD-DE28-480FB694F7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E03C975F-0C7B-55FE-347D-2982DD832164}"/>
              </a:ext>
            </a:extLst>
          </p:cNvPr>
          <p:cNvSpPr>
            <a:spLocks noGrp="1"/>
          </p:cNvSpPr>
          <p:nvPr>
            <p:ph type="dt" sz="half" idx="10"/>
          </p:nvPr>
        </p:nvSpPr>
        <p:spPr/>
        <p:txBody>
          <a:bodyPr/>
          <a:lstStyle/>
          <a:p>
            <a:fld id="{79F87EB7-FD2C-4C3E-896B-6E12C72C5089}" type="datetimeFigureOut">
              <a:rPr lang="en-GB" smtClean="0"/>
              <a:t>26/09/2022</a:t>
            </a:fld>
            <a:endParaRPr lang="en-GB"/>
          </a:p>
        </p:txBody>
      </p:sp>
      <p:sp>
        <p:nvSpPr>
          <p:cNvPr id="6" name="Footer Placeholder 5">
            <a:extLst>
              <a:ext uri="{FF2B5EF4-FFF2-40B4-BE49-F238E27FC236}">
                <a16:creationId xmlns:a16="http://schemas.microsoft.com/office/drawing/2014/main" xmlns="" id="{E237C551-6795-20F6-672E-D2F3396CDA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BCDF21E2-A945-231F-6319-E9B2183E8B94}"/>
              </a:ext>
            </a:extLst>
          </p:cNvPr>
          <p:cNvSpPr>
            <a:spLocks noGrp="1"/>
          </p:cNvSpPr>
          <p:nvPr>
            <p:ph type="sldNum" sz="quarter" idx="12"/>
          </p:nvPr>
        </p:nvSpPr>
        <p:spPr/>
        <p:txBody>
          <a:bodyPr/>
          <a:lstStyle/>
          <a:p>
            <a:fld id="{0FEAF2B2-0723-4662-8083-C77201C91C91}" type="slidenum">
              <a:rPr lang="en-GB" smtClean="0"/>
              <a:t>‹#›</a:t>
            </a:fld>
            <a:endParaRPr lang="en-GB"/>
          </a:p>
        </p:txBody>
      </p:sp>
    </p:spTree>
    <p:extLst>
      <p:ext uri="{BB962C8B-B14F-4D97-AF65-F5344CB8AC3E}">
        <p14:creationId xmlns:p14="http://schemas.microsoft.com/office/powerpoint/2010/main" val="3376150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5649C17-0132-954F-B198-E6455DED66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E4950A00-5707-66D7-AEF4-410A5DCF03D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733E54FC-312B-6C45-C977-4959530719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C3C746D6-D0E8-BA25-3378-C66DE715A0FE}"/>
              </a:ext>
            </a:extLst>
          </p:cNvPr>
          <p:cNvSpPr>
            <a:spLocks noGrp="1"/>
          </p:cNvSpPr>
          <p:nvPr>
            <p:ph type="dt" sz="half" idx="10"/>
          </p:nvPr>
        </p:nvSpPr>
        <p:spPr/>
        <p:txBody>
          <a:bodyPr/>
          <a:lstStyle/>
          <a:p>
            <a:fld id="{79F87EB7-FD2C-4C3E-896B-6E12C72C5089}" type="datetimeFigureOut">
              <a:rPr lang="en-GB" smtClean="0"/>
              <a:t>26/09/2022</a:t>
            </a:fld>
            <a:endParaRPr lang="en-GB"/>
          </a:p>
        </p:txBody>
      </p:sp>
      <p:sp>
        <p:nvSpPr>
          <p:cNvPr id="6" name="Footer Placeholder 5">
            <a:extLst>
              <a:ext uri="{FF2B5EF4-FFF2-40B4-BE49-F238E27FC236}">
                <a16:creationId xmlns:a16="http://schemas.microsoft.com/office/drawing/2014/main" xmlns="" id="{E3F73E76-935A-7E59-C140-13A7EA796BA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D522ADEF-A668-7135-9512-4F0C3B755B9E}"/>
              </a:ext>
            </a:extLst>
          </p:cNvPr>
          <p:cNvSpPr>
            <a:spLocks noGrp="1"/>
          </p:cNvSpPr>
          <p:nvPr>
            <p:ph type="sldNum" sz="quarter" idx="12"/>
          </p:nvPr>
        </p:nvSpPr>
        <p:spPr/>
        <p:txBody>
          <a:bodyPr/>
          <a:lstStyle/>
          <a:p>
            <a:fld id="{0FEAF2B2-0723-4662-8083-C77201C91C91}" type="slidenum">
              <a:rPr lang="en-GB" smtClean="0"/>
              <a:t>‹#›</a:t>
            </a:fld>
            <a:endParaRPr lang="en-GB"/>
          </a:p>
        </p:txBody>
      </p:sp>
    </p:spTree>
    <p:extLst>
      <p:ext uri="{BB962C8B-B14F-4D97-AF65-F5344CB8AC3E}">
        <p14:creationId xmlns:p14="http://schemas.microsoft.com/office/powerpoint/2010/main" val="2411486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70A181-4ED1-C1ED-2CED-A2385CA36DB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82BDB627-4B75-D4B1-B037-76B58CDB859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77E6D7A2-80E5-24FC-85F3-7ED3B0197168}"/>
              </a:ext>
            </a:extLst>
          </p:cNvPr>
          <p:cNvSpPr>
            <a:spLocks noGrp="1"/>
          </p:cNvSpPr>
          <p:nvPr>
            <p:ph type="dt" sz="half" idx="10"/>
          </p:nvPr>
        </p:nvSpPr>
        <p:spPr/>
        <p:txBody>
          <a:bodyPr/>
          <a:lstStyle/>
          <a:p>
            <a:fld id="{79F87EB7-FD2C-4C3E-896B-6E12C72C5089}" type="datetimeFigureOut">
              <a:rPr lang="en-GB" smtClean="0"/>
              <a:t>26/09/2022</a:t>
            </a:fld>
            <a:endParaRPr lang="en-GB"/>
          </a:p>
        </p:txBody>
      </p:sp>
      <p:sp>
        <p:nvSpPr>
          <p:cNvPr id="5" name="Footer Placeholder 4">
            <a:extLst>
              <a:ext uri="{FF2B5EF4-FFF2-40B4-BE49-F238E27FC236}">
                <a16:creationId xmlns:a16="http://schemas.microsoft.com/office/drawing/2014/main" xmlns="" id="{F10AE6B9-5491-2668-C83F-37FF10DE0C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45D49F82-5752-BD7E-F805-83170FF81AA3}"/>
              </a:ext>
            </a:extLst>
          </p:cNvPr>
          <p:cNvSpPr>
            <a:spLocks noGrp="1"/>
          </p:cNvSpPr>
          <p:nvPr>
            <p:ph type="sldNum" sz="quarter" idx="12"/>
          </p:nvPr>
        </p:nvSpPr>
        <p:spPr/>
        <p:txBody>
          <a:bodyPr/>
          <a:lstStyle/>
          <a:p>
            <a:fld id="{0FEAF2B2-0723-4662-8083-C77201C91C91}" type="slidenum">
              <a:rPr lang="en-GB" smtClean="0"/>
              <a:t>‹#›</a:t>
            </a:fld>
            <a:endParaRPr lang="en-GB"/>
          </a:p>
        </p:txBody>
      </p:sp>
    </p:spTree>
    <p:extLst>
      <p:ext uri="{BB962C8B-B14F-4D97-AF65-F5344CB8AC3E}">
        <p14:creationId xmlns:p14="http://schemas.microsoft.com/office/powerpoint/2010/main" val="3592840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332801C-FF13-DCAB-5019-FD528597239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2F239910-54E4-2E81-277D-E3B3F671B9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AD06A438-53CB-DFFF-6B35-EED5CA71AC3F}"/>
              </a:ext>
            </a:extLst>
          </p:cNvPr>
          <p:cNvSpPr>
            <a:spLocks noGrp="1"/>
          </p:cNvSpPr>
          <p:nvPr>
            <p:ph type="dt" sz="half" idx="10"/>
          </p:nvPr>
        </p:nvSpPr>
        <p:spPr/>
        <p:txBody>
          <a:bodyPr/>
          <a:lstStyle/>
          <a:p>
            <a:fld id="{79F87EB7-FD2C-4C3E-896B-6E12C72C5089}" type="datetimeFigureOut">
              <a:rPr lang="en-GB" smtClean="0"/>
              <a:t>26/09/2022</a:t>
            </a:fld>
            <a:endParaRPr lang="en-GB"/>
          </a:p>
        </p:txBody>
      </p:sp>
      <p:sp>
        <p:nvSpPr>
          <p:cNvPr id="5" name="Footer Placeholder 4">
            <a:extLst>
              <a:ext uri="{FF2B5EF4-FFF2-40B4-BE49-F238E27FC236}">
                <a16:creationId xmlns:a16="http://schemas.microsoft.com/office/drawing/2014/main" xmlns="" id="{BD7D53D7-36D9-5D33-1818-07DCB6301A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FD1C11C-975B-1951-9D16-E53C7D858A3B}"/>
              </a:ext>
            </a:extLst>
          </p:cNvPr>
          <p:cNvSpPr>
            <a:spLocks noGrp="1"/>
          </p:cNvSpPr>
          <p:nvPr>
            <p:ph type="sldNum" sz="quarter" idx="12"/>
          </p:nvPr>
        </p:nvSpPr>
        <p:spPr/>
        <p:txBody>
          <a:bodyPr/>
          <a:lstStyle/>
          <a:p>
            <a:fld id="{0FEAF2B2-0723-4662-8083-C77201C91C91}" type="slidenum">
              <a:rPr lang="en-GB" smtClean="0"/>
              <a:t>‹#›</a:t>
            </a:fld>
            <a:endParaRPr lang="en-GB"/>
          </a:p>
        </p:txBody>
      </p:sp>
    </p:spTree>
    <p:extLst>
      <p:ext uri="{BB962C8B-B14F-4D97-AF65-F5344CB8AC3E}">
        <p14:creationId xmlns:p14="http://schemas.microsoft.com/office/powerpoint/2010/main" val="666732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AB84732-F2E9-C1B5-57FB-DE05E97A65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1994E51D-E501-A8E1-8938-1049021045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B0780CE1-4668-EA59-28F1-926EE65B2E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F87EB7-FD2C-4C3E-896B-6E12C72C5089}" type="datetimeFigureOut">
              <a:rPr lang="en-GB" smtClean="0"/>
              <a:t>26/09/2022</a:t>
            </a:fld>
            <a:endParaRPr lang="en-GB"/>
          </a:p>
        </p:txBody>
      </p:sp>
      <p:sp>
        <p:nvSpPr>
          <p:cNvPr id="5" name="Footer Placeholder 4">
            <a:extLst>
              <a:ext uri="{FF2B5EF4-FFF2-40B4-BE49-F238E27FC236}">
                <a16:creationId xmlns:a16="http://schemas.microsoft.com/office/drawing/2014/main" xmlns="" id="{99094B76-E53F-8443-83C3-B35FD2A686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48D1ABB8-ADBC-C6A9-4A03-6F7468118A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EAF2B2-0723-4662-8083-C77201C91C91}" type="slidenum">
              <a:rPr lang="en-GB" smtClean="0"/>
              <a:t>‹#›</a:t>
            </a:fld>
            <a:endParaRPr lang="en-GB"/>
          </a:p>
        </p:txBody>
      </p:sp>
    </p:spTree>
    <p:extLst>
      <p:ext uri="{BB962C8B-B14F-4D97-AF65-F5344CB8AC3E}">
        <p14:creationId xmlns:p14="http://schemas.microsoft.com/office/powerpoint/2010/main" val="57980015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48083EA-B9AF-5C30-F220-82F14EDECD2D}"/>
              </a:ext>
            </a:extLst>
          </p:cNvPr>
          <p:cNvSpPr>
            <a:spLocks noGrp="1"/>
          </p:cNvSpPr>
          <p:nvPr>
            <p:ph type="ctrTitle"/>
          </p:nvPr>
        </p:nvSpPr>
        <p:spPr>
          <a:xfrm>
            <a:off x="841248" y="552289"/>
            <a:ext cx="3976496" cy="3900326"/>
          </a:xfrm>
        </p:spPr>
        <p:txBody>
          <a:bodyPr>
            <a:normAutofit/>
          </a:bodyPr>
          <a:lstStyle/>
          <a:p>
            <a:pPr algn="l"/>
            <a:r>
              <a:rPr lang="en-GB" sz="5200" dirty="0"/>
              <a:t>F.O.R.S</a:t>
            </a:r>
            <a:br>
              <a:rPr lang="en-GB" sz="5200" dirty="0"/>
            </a:br>
            <a:r>
              <a:rPr lang="en-GB" sz="5200" dirty="0"/>
              <a:t>Annual General Meeting </a:t>
            </a:r>
          </a:p>
        </p:txBody>
      </p:sp>
      <p:pic>
        <p:nvPicPr>
          <p:cNvPr id="7" name="Picture 6" descr="Logo, company name&#10;&#10;Description automatically generated">
            <a:extLst>
              <a:ext uri="{FF2B5EF4-FFF2-40B4-BE49-F238E27FC236}">
                <a16:creationId xmlns:a16="http://schemas.microsoft.com/office/drawing/2014/main" xmlns="" id="{D9565FD0-69B8-7087-7B7D-C8FE7CA644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6726" y="712050"/>
            <a:ext cx="7074026" cy="5464684"/>
          </a:xfrm>
          <a:prstGeom prst="rect">
            <a:avLst/>
          </a:prstGeom>
        </p:spPr>
      </p:pic>
    </p:spTree>
    <p:extLst>
      <p:ext uri="{BB962C8B-B14F-4D97-AF65-F5344CB8AC3E}">
        <p14:creationId xmlns:p14="http://schemas.microsoft.com/office/powerpoint/2010/main" val="473810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86A08A2-882D-8013-257D-B4D197E19AC0}"/>
              </a:ext>
            </a:extLst>
          </p:cNvPr>
          <p:cNvSpPr>
            <a:spLocks noGrp="1"/>
          </p:cNvSpPr>
          <p:nvPr>
            <p:ph type="title"/>
          </p:nvPr>
        </p:nvSpPr>
        <p:spPr/>
        <p:txBody>
          <a:bodyPr/>
          <a:lstStyle/>
          <a:p>
            <a:r>
              <a:rPr lang="en-GB" dirty="0"/>
              <a:t>AGM Agenda</a:t>
            </a:r>
          </a:p>
        </p:txBody>
      </p:sp>
      <p:sp>
        <p:nvSpPr>
          <p:cNvPr id="3" name="Content Placeholder 2">
            <a:extLst>
              <a:ext uri="{FF2B5EF4-FFF2-40B4-BE49-F238E27FC236}">
                <a16:creationId xmlns:a16="http://schemas.microsoft.com/office/drawing/2014/main" xmlns="" id="{EA112B88-E931-1C54-2343-91DEC09070DD}"/>
              </a:ext>
            </a:extLst>
          </p:cNvPr>
          <p:cNvSpPr>
            <a:spLocks noGrp="1"/>
          </p:cNvSpPr>
          <p:nvPr>
            <p:ph idx="1"/>
          </p:nvPr>
        </p:nvSpPr>
        <p:spPr/>
        <p:txBody>
          <a:bodyPr>
            <a:normAutofit lnSpcReduction="10000"/>
          </a:bodyPr>
          <a:lstStyle/>
          <a:p>
            <a:pPr>
              <a:lnSpc>
                <a:spcPct val="107000"/>
              </a:lnSpc>
            </a:pPr>
            <a:r>
              <a:rPr lang="en-GB" sz="3200" dirty="0">
                <a:solidFill>
                  <a:srgbClr val="050505"/>
                </a:solidFill>
                <a:effectLst/>
                <a:latin typeface="Segoe UI" panose="020B0502040204020203" pitchFamily="34" charset="0"/>
                <a:ea typeface="Times New Roman" panose="02020603050405020304" pitchFamily="18" charset="0"/>
                <a:cs typeface="Times New Roman" panose="02020603050405020304" pitchFamily="18" charset="0"/>
              </a:rPr>
              <a:t>Welcome &amp; Apologies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3200" dirty="0">
                <a:solidFill>
                  <a:srgbClr val="050505"/>
                </a:solidFill>
                <a:effectLst/>
                <a:latin typeface="Segoe UI" panose="020B0502040204020203" pitchFamily="34" charset="0"/>
                <a:ea typeface="Times New Roman" panose="02020603050405020304" pitchFamily="18" charset="0"/>
                <a:cs typeface="Times New Roman" panose="02020603050405020304" pitchFamily="18" charset="0"/>
              </a:rPr>
              <a:t>Chairs update - Highlights &amp; Reviews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3200" dirty="0">
                <a:solidFill>
                  <a:srgbClr val="050505"/>
                </a:solidFill>
                <a:effectLst/>
                <a:latin typeface="Segoe UI" panose="020B0502040204020203" pitchFamily="34" charset="0"/>
                <a:ea typeface="Times New Roman" panose="02020603050405020304" pitchFamily="18" charset="0"/>
                <a:cs typeface="Times New Roman" panose="02020603050405020304" pitchFamily="18" charset="0"/>
              </a:rPr>
              <a:t>Treasurers </a:t>
            </a:r>
            <a:r>
              <a:rPr lang="en-GB" sz="3200" dirty="0">
                <a:solidFill>
                  <a:srgbClr val="050505"/>
                </a:solidFill>
                <a:latin typeface="Segoe UI" panose="020B0502040204020203" pitchFamily="34" charset="0"/>
                <a:ea typeface="Times New Roman" panose="02020603050405020304" pitchFamily="18" charset="0"/>
                <a:cs typeface="Times New Roman" panose="02020603050405020304" pitchFamily="18" charset="0"/>
              </a:rPr>
              <a:t>u</a:t>
            </a:r>
            <a:r>
              <a:rPr lang="en-GB" sz="3200" dirty="0">
                <a:solidFill>
                  <a:srgbClr val="050505"/>
                </a:solidFill>
                <a:effectLst/>
                <a:latin typeface="Segoe UI" panose="020B0502040204020203" pitchFamily="34" charset="0"/>
                <a:ea typeface="Times New Roman" panose="02020603050405020304" pitchFamily="18" charset="0"/>
                <a:cs typeface="Times New Roman" panose="02020603050405020304" pitchFamily="18" charset="0"/>
              </a:rPr>
              <a:t>pdate  - Summary of accounts and Fundraising breakdown</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3200" dirty="0">
                <a:solidFill>
                  <a:srgbClr val="050505"/>
                </a:solidFill>
                <a:effectLst/>
                <a:latin typeface="Segoe UI" panose="020B0502040204020203" pitchFamily="34" charset="0"/>
                <a:ea typeface="Times New Roman" panose="02020603050405020304" pitchFamily="18" charset="0"/>
                <a:cs typeface="Times New Roman" panose="02020603050405020304" pitchFamily="18" charset="0"/>
              </a:rPr>
              <a:t>Election/Re-election of Committee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3200" dirty="0">
                <a:solidFill>
                  <a:srgbClr val="050505"/>
                </a:solidFill>
                <a:effectLst/>
                <a:latin typeface="Segoe UI" panose="020B0502040204020203" pitchFamily="34" charset="0"/>
                <a:ea typeface="Times New Roman" panose="02020603050405020304" pitchFamily="18" charset="0"/>
                <a:cs typeface="Times New Roman" panose="02020603050405020304" pitchFamily="18" charset="0"/>
              </a:rPr>
              <a:t>Looking </a:t>
            </a:r>
            <a:r>
              <a:rPr lang="en-GB" sz="3200" dirty="0">
                <a:solidFill>
                  <a:srgbClr val="050505"/>
                </a:solidFill>
                <a:latin typeface="Segoe UI" panose="020B0502040204020203" pitchFamily="34" charset="0"/>
                <a:ea typeface="Times New Roman" panose="02020603050405020304" pitchFamily="18" charset="0"/>
                <a:cs typeface="Times New Roman" panose="02020603050405020304" pitchFamily="18" charset="0"/>
              </a:rPr>
              <a:t>Ahead  - </a:t>
            </a:r>
            <a:r>
              <a:rPr lang="en-GB" sz="3200" dirty="0">
                <a:solidFill>
                  <a:srgbClr val="050505"/>
                </a:solidFill>
                <a:effectLst/>
                <a:latin typeface="Segoe UI" panose="020B0502040204020203" pitchFamily="34" charset="0"/>
                <a:ea typeface="Times New Roman" panose="02020603050405020304" pitchFamily="18" charset="0"/>
                <a:cs typeface="Times New Roman" panose="02020603050405020304" pitchFamily="18" charset="0"/>
              </a:rPr>
              <a:t>Upcoming activities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3200" dirty="0">
                <a:solidFill>
                  <a:srgbClr val="050505"/>
                </a:solidFill>
                <a:effectLst/>
                <a:latin typeface="Segoe UI" panose="020B0502040204020203" pitchFamily="34" charset="0"/>
                <a:ea typeface="Times New Roman" panose="02020603050405020304" pitchFamily="18" charset="0"/>
                <a:cs typeface="Times New Roman" panose="02020603050405020304" pitchFamily="18" charset="0"/>
              </a:rPr>
              <a:t>A.O.B</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10373739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Diagram&#10;&#10;Description automatically generated">
            <a:extLst>
              <a:ext uri="{FF2B5EF4-FFF2-40B4-BE49-F238E27FC236}">
                <a16:creationId xmlns:a16="http://schemas.microsoft.com/office/drawing/2014/main" xmlns="" id="{302F1A93-0400-2EA8-8CB9-93C429CE6A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29338" y="297716"/>
            <a:ext cx="3132989" cy="3132989"/>
          </a:xfrm>
          <a:prstGeom prst="rect">
            <a:avLst/>
          </a:prstGeom>
        </p:spPr>
      </p:pic>
      <p:sp>
        <p:nvSpPr>
          <p:cNvPr id="2" name="Title 1">
            <a:extLst>
              <a:ext uri="{FF2B5EF4-FFF2-40B4-BE49-F238E27FC236}">
                <a16:creationId xmlns:a16="http://schemas.microsoft.com/office/drawing/2014/main" xmlns="" id="{B54B7200-4AD1-342E-FF78-AC8502C6293F}"/>
              </a:ext>
            </a:extLst>
          </p:cNvPr>
          <p:cNvSpPr>
            <a:spLocks noGrp="1"/>
          </p:cNvSpPr>
          <p:nvPr>
            <p:ph type="title"/>
          </p:nvPr>
        </p:nvSpPr>
        <p:spPr>
          <a:xfrm>
            <a:off x="692086" y="471190"/>
            <a:ext cx="9601196" cy="939267"/>
          </a:xfrm>
        </p:spPr>
        <p:txBody>
          <a:bodyPr vert="horz" lIns="91440" tIns="45720" rIns="91440" bIns="45720" rtlCol="0" anchor="b">
            <a:normAutofit/>
          </a:bodyPr>
          <a:lstStyle/>
          <a:p>
            <a:r>
              <a:rPr lang="en-US" sz="4800" dirty="0"/>
              <a:t>Highlights of 21/22</a:t>
            </a:r>
          </a:p>
        </p:txBody>
      </p:sp>
      <p:sp>
        <p:nvSpPr>
          <p:cNvPr id="7" name="Content Placeholder 6">
            <a:extLst>
              <a:ext uri="{FF2B5EF4-FFF2-40B4-BE49-F238E27FC236}">
                <a16:creationId xmlns:a16="http://schemas.microsoft.com/office/drawing/2014/main" xmlns="" id="{0E30675B-D032-E97B-0272-F02AA6D4EFF2}"/>
              </a:ext>
            </a:extLst>
          </p:cNvPr>
          <p:cNvSpPr>
            <a:spLocks noGrp="1"/>
          </p:cNvSpPr>
          <p:nvPr>
            <p:ph idx="1"/>
          </p:nvPr>
        </p:nvSpPr>
        <p:spPr>
          <a:xfrm>
            <a:off x="616672" y="1410457"/>
            <a:ext cx="10515600" cy="4486275"/>
          </a:xfrm>
        </p:spPr>
        <p:txBody>
          <a:bodyPr>
            <a:normAutofit fontScale="25000" lnSpcReduction="20000"/>
          </a:bodyPr>
          <a:lstStyle/>
          <a:p>
            <a:pPr marL="342900" lvl="0" indent="-342900">
              <a:lnSpc>
                <a:spcPct val="107000"/>
              </a:lnSpc>
              <a:buFont typeface="Symbol" panose="05050102010706020507" pitchFamily="18" charset="2"/>
              <a:buChar char=""/>
            </a:pPr>
            <a:r>
              <a:rPr lang="en-GB" sz="7200" dirty="0">
                <a:effectLst/>
                <a:latin typeface="Calibri" panose="020F0502020204030204" pitchFamily="34" charset="0"/>
                <a:ea typeface="Calibri" panose="020F0502020204030204" pitchFamily="34" charset="0"/>
                <a:cs typeface="Times New Roman" panose="02020603050405020304" pitchFamily="18" charset="0"/>
              </a:rPr>
              <a:t>Fantastic Team Effort exceeded £5,000 target!!!</a:t>
            </a:r>
          </a:p>
          <a:p>
            <a:pPr marL="342900" lvl="0" indent="-342900">
              <a:lnSpc>
                <a:spcPct val="107000"/>
              </a:lnSpc>
              <a:buFont typeface="Symbol" panose="05050102010706020507" pitchFamily="18" charset="2"/>
              <a:buChar char=""/>
            </a:pPr>
            <a:r>
              <a:rPr lang="en-GB" sz="7200" dirty="0">
                <a:effectLst/>
                <a:latin typeface="Calibri" panose="020F0502020204030204" pitchFamily="34" charset="0"/>
                <a:ea typeface="Calibri" panose="020F0502020204030204" pitchFamily="34" charset="0"/>
                <a:cs typeface="Times New Roman" panose="02020603050405020304" pitchFamily="18" charset="0"/>
              </a:rPr>
              <a:t>Play equipment purchased </a:t>
            </a:r>
            <a:r>
              <a:rPr lang="en-GB" sz="7200" dirty="0">
                <a:latin typeface="Calibri" panose="020F0502020204030204" pitchFamily="34" charset="0"/>
                <a:ea typeface="Calibri" panose="020F0502020204030204" pitchFamily="34" charset="0"/>
                <a:cs typeface="Times New Roman" panose="02020603050405020304" pitchFamily="18" charset="0"/>
              </a:rPr>
              <a:t>ready for September</a:t>
            </a:r>
            <a:r>
              <a:rPr lang="en-GB" sz="72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buFont typeface="Symbol" panose="05050102010706020507" pitchFamily="18" charset="2"/>
              <a:buChar char=""/>
            </a:pPr>
            <a:r>
              <a:rPr lang="en-GB" sz="7200" dirty="0">
                <a:effectLst/>
                <a:latin typeface="Calibri" panose="020F0502020204030204" pitchFamily="34" charset="0"/>
                <a:ea typeface="Calibri" panose="020F0502020204030204" pitchFamily="34" charset="0"/>
                <a:cs typeface="Times New Roman" panose="02020603050405020304" pitchFamily="18" charset="0"/>
              </a:rPr>
              <a:t>Bumper Christmas Raffle -72 prizes</a:t>
            </a:r>
          </a:p>
          <a:p>
            <a:pPr marL="342900" lvl="0" indent="-342900">
              <a:lnSpc>
                <a:spcPct val="107000"/>
              </a:lnSpc>
              <a:buFont typeface="Symbol" panose="05050102010706020507" pitchFamily="18" charset="2"/>
              <a:buChar char=""/>
            </a:pPr>
            <a:r>
              <a:rPr lang="en-GB" sz="7200" dirty="0">
                <a:effectLst/>
                <a:latin typeface="Calibri" panose="020F0502020204030204" pitchFamily="34" charset="0"/>
                <a:ea typeface="Calibri" panose="020F0502020204030204" pitchFamily="34" charset="0"/>
                <a:cs typeface="Times New Roman" panose="02020603050405020304" pitchFamily="18" charset="0"/>
              </a:rPr>
              <a:t>Krispy Kreme Sales and pre orders</a:t>
            </a:r>
          </a:p>
          <a:p>
            <a:pPr marL="342900" lvl="0" indent="-342900">
              <a:lnSpc>
                <a:spcPct val="107000"/>
              </a:lnSpc>
              <a:buFont typeface="Symbol" panose="05050102010706020507" pitchFamily="18" charset="2"/>
              <a:buChar char=""/>
            </a:pPr>
            <a:r>
              <a:rPr lang="en-GB" sz="7200" dirty="0">
                <a:effectLst/>
                <a:latin typeface="Calibri" panose="020F0502020204030204" pitchFamily="34" charset="0"/>
                <a:ea typeface="Calibri" panose="020F0502020204030204" pitchFamily="34" charset="0"/>
                <a:cs typeface="Times New Roman" panose="02020603050405020304" pitchFamily="18" charset="0"/>
              </a:rPr>
              <a:t>School Lottery -  substantial passive income </a:t>
            </a:r>
          </a:p>
          <a:p>
            <a:pPr marL="342900" lvl="0" indent="-342900">
              <a:lnSpc>
                <a:spcPct val="107000"/>
              </a:lnSpc>
              <a:buFont typeface="Symbol" panose="05050102010706020507" pitchFamily="18" charset="2"/>
              <a:buChar char=""/>
            </a:pPr>
            <a:r>
              <a:rPr lang="en-GB" sz="7200" dirty="0">
                <a:effectLst/>
                <a:latin typeface="Calibri" panose="020F0502020204030204" pitchFamily="34" charset="0"/>
                <a:ea typeface="Calibri" panose="020F0502020204030204" pitchFamily="34" charset="0"/>
                <a:cs typeface="Times New Roman" panose="02020603050405020304" pitchFamily="18" charset="0"/>
              </a:rPr>
              <a:t>Amazon Smile and Kidz Kupboard Accounts</a:t>
            </a:r>
          </a:p>
          <a:p>
            <a:pPr marL="342900" indent="-342900">
              <a:lnSpc>
                <a:spcPct val="107000"/>
              </a:lnSpc>
              <a:buFont typeface="Symbol" panose="05050102010706020507" pitchFamily="18" charset="2"/>
              <a:buChar char=""/>
            </a:pPr>
            <a:r>
              <a:rPr lang="en-GB" sz="7200" dirty="0">
                <a:effectLst/>
                <a:latin typeface="Calibri" panose="020F0502020204030204" pitchFamily="34" charset="0"/>
                <a:ea typeface="Calibri" panose="020F0502020204030204" pitchFamily="34" charset="0"/>
                <a:cs typeface="Times New Roman" panose="02020603050405020304" pitchFamily="18" charset="0"/>
              </a:rPr>
              <a:t>Reintroduced in person events </a:t>
            </a:r>
          </a:p>
          <a:p>
            <a:pPr marL="342900" lvl="0" indent="-342900">
              <a:lnSpc>
                <a:spcPct val="107000"/>
              </a:lnSpc>
              <a:buFont typeface="Symbol" panose="05050102010706020507" pitchFamily="18" charset="2"/>
              <a:buChar char=""/>
            </a:pPr>
            <a:r>
              <a:rPr lang="en-GB" sz="7200" dirty="0">
                <a:latin typeface="Calibri" panose="020F0502020204030204" pitchFamily="34" charset="0"/>
                <a:ea typeface="Calibri" panose="020F0502020204030204" pitchFamily="34" charset="0"/>
                <a:cs typeface="Times New Roman" panose="02020603050405020304" pitchFamily="18" charset="0"/>
              </a:rPr>
              <a:t>T</a:t>
            </a:r>
            <a:r>
              <a:rPr lang="en-GB" sz="7200" dirty="0">
                <a:effectLst/>
                <a:latin typeface="Calibri" panose="020F0502020204030204" pitchFamily="34" charset="0"/>
                <a:ea typeface="Calibri" panose="020F0502020204030204" pitchFamily="34" charset="0"/>
                <a:cs typeface="Times New Roman" panose="02020603050405020304" pitchFamily="18" charset="0"/>
              </a:rPr>
              <a:t>oken system at events</a:t>
            </a:r>
          </a:p>
          <a:p>
            <a:pPr marL="342900" lvl="0" indent="-342900">
              <a:lnSpc>
                <a:spcPct val="107000"/>
              </a:lnSpc>
              <a:buFont typeface="Symbol" panose="05050102010706020507" pitchFamily="18" charset="2"/>
              <a:buChar char=""/>
            </a:pPr>
            <a:r>
              <a:rPr lang="en-GB" sz="7200" dirty="0">
                <a:effectLst/>
                <a:latin typeface="Calibri" panose="020F0502020204030204" pitchFamily="34" charset="0"/>
                <a:ea typeface="Calibri" panose="020F0502020204030204" pitchFamily="34" charset="0"/>
                <a:cs typeface="Times New Roman" panose="02020603050405020304" pitchFamily="18" charset="0"/>
              </a:rPr>
              <a:t>Back Face2Face committee meetings </a:t>
            </a:r>
          </a:p>
          <a:p>
            <a:pPr marL="342900" lvl="0" indent="-342900">
              <a:lnSpc>
                <a:spcPct val="107000"/>
              </a:lnSpc>
              <a:buFont typeface="Symbol" panose="05050102010706020507" pitchFamily="18" charset="2"/>
              <a:buChar char=""/>
            </a:pPr>
            <a:r>
              <a:rPr lang="en-GB" sz="7200" dirty="0">
                <a:effectLst/>
                <a:latin typeface="Calibri" panose="020F0502020204030204" pitchFamily="34" charset="0"/>
                <a:ea typeface="Calibri" panose="020F0502020204030204" pitchFamily="34" charset="0"/>
                <a:cs typeface="Times New Roman" panose="02020603050405020304" pitchFamily="18" charset="0"/>
              </a:rPr>
              <a:t>Welcomed two new committee members </a:t>
            </a:r>
          </a:p>
          <a:p>
            <a:pPr marL="342900" indent="-342900">
              <a:lnSpc>
                <a:spcPct val="107000"/>
              </a:lnSpc>
              <a:buFont typeface="Symbol" panose="05050102010706020507" pitchFamily="18" charset="2"/>
              <a:buChar char=""/>
            </a:pPr>
            <a:r>
              <a:rPr lang="en-GB" sz="7200" dirty="0">
                <a:latin typeface="Calibri" panose="020F0502020204030204" pitchFamily="34" charset="0"/>
                <a:ea typeface="Calibri" panose="020F0502020204030204" pitchFamily="34" charset="0"/>
                <a:cs typeface="Times New Roman" panose="02020603050405020304" pitchFamily="18" charset="0"/>
              </a:rPr>
              <a:t>S</a:t>
            </a:r>
            <a:r>
              <a:rPr lang="en-GB" sz="7200" dirty="0">
                <a:effectLst/>
                <a:latin typeface="Calibri" panose="020F0502020204030204" pitchFamily="34" charset="0"/>
                <a:ea typeface="Calibri" panose="020F0502020204030204" pitchFamily="34" charset="0"/>
                <a:cs typeface="Times New Roman" panose="02020603050405020304" pitchFamily="18" charset="0"/>
              </a:rPr>
              <a:t>tarting the new term £</a:t>
            </a:r>
            <a:r>
              <a:rPr lang="en-GB" sz="7200" dirty="0">
                <a:latin typeface="Calibri" panose="020F0502020204030204" pitchFamily="34" charset="0"/>
                <a:ea typeface="Calibri" panose="020F0502020204030204" pitchFamily="34" charset="0"/>
                <a:cs typeface="Times New Roman" panose="02020603050405020304" pitchFamily="18" charset="0"/>
              </a:rPr>
              <a:t>777</a:t>
            </a:r>
            <a:r>
              <a:rPr lang="en-GB" sz="7200" dirty="0">
                <a:effectLst/>
                <a:latin typeface="Calibri" panose="020F0502020204030204" pitchFamily="34" charset="0"/>
                <a:ea typeface="Calibri" panose="020F0502020204030204" pitchFamily="34" charset="0"/>
                <a:cs typeface="Times New Roman" panose="02020603050405020304" pitchFamily="18" charset="0"/>
              </a:rPr>
              <a:t>.68 up from last year </a:t>
            </a:r>
          </a:p>
          <a:p>
            <a:pPr marL="342900" lvl="0" indent="-342900">
              <a:lnSpc>
                <a:spcPct val="107000"/>
              </a:lnSpc>
              <a:spcAft>
                <a:spcPts val="800"/>
              </a:spcAft>
              <a:buFont typeface="Symbol" panose="05050102010706020507" pitchFamily="18" charset="2"/>
              <a:buChar char=""/>
            </a:pPr>
            <a:r>
              <a:rPr lang="en-GB" sz="7200" dirty="0">
                <a:effectLst/>
                <a:latin typeface="Calibri" panose="020F0502020204030204" pitchFamily="34" charset="0"/>
                <a:ea typeface="Calibri" panose="020F0502020204030204" pitchFamily="34" charset="0"/>
                <a:cs typeface="Times New Roman" panose="02020603050405020304" pitchFamily="18" charset="0"/>
              </a:rPr>
              <a:t>Overwhel</a:t>
            </a:r>
            <a:r>
              <a:rPr lang="en-GB" sz="7200" dirty="0">
                <a:latin typeface="Calibri" panose="020F0502020204030204" pitchFamily="34" charset="0"/>
                <a:ea typeface="Calibri" panose="020F0502020204030204" pitchFamily="34" charset="0"/>
                <a:cs typeface="Times New Roman" panose="02020603050405020304" pitchFamily="18" charset="0"/>
              </a:rPr>
              <a:t>ming support from Community, Parents, Carers and School. </a:t>
            </a:r>
            <a:endParaRPr lang="en-GB" sz="7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9" name="Picture 8" descr="Text&#10;&#10;Description automatically generated">
            <a:extLst>
              <a:ext uri="{FF2B5EF4-FFF2-40B4-BE49-F238E27FC236}">
                <a16:creationId xmlns:a16="http://schemas.microsoft.com/office/drawing/2014/main" xmlns="" id="{62CF8327-B6A7-B42C-5265-2ED7629DD8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03292" y="3604179"/>
            <a:ext cx="2414171" cy="3126265"/>
          </a:xfrm>
          <a:prstGeom prst="rect">
            <a:avLst/>
          </a:prstGeom>
        </p:spPr>
      </p:pic>
      <p:pic>
        <p:nvPicPr>
          <p:cNvPr id="13" name="Picture 12" descr="A picture containing text, doughnut, donut&#10;&#10;Description automatically generated">
            <a:extLst>
              <a:ext uri="{FF2B5EF4-FFF2-40B4-BE49-F238E27FC236}">
                <a16:creationId xmlns:a16="http://schemas.microsoft.com/office/drawing/2014/main" xmlns="" id="{2A2D94F7-9FB0-A0E9-90D6-45A0A8899DB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35014" y="2493545"/>
            <a:ext cx="2416768" cy="3129628"/>
          </a:xfrm>
          <a:prstGeom prst="rect">
            <a:avLst/>
          </a:prstGeom>
        </p:spPr>
      </p:pic>
      <p:pic>
        <p:nvPicPr>
          <p:cNvPr id="15" name="Picture 14" descr="Graphical user interface&#10;&#10;Description automatically generated with medium confidence">
            <a:extLst>
              <a:ext uri="{FF2B5EF4-FFF2-40B4-BE49-F238E27FC236}">
                <a16:creationId xmlns:a16="http://schemas.microsoft.com/office/drawing/2014/main" xmlns="" id="{28068175-65E5-16DA-9BF2-ADFBC7E7BCD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13672" y="5613842"/>
            <a:ext cx="2804166" cy="1234827"/>
          </a:xfrm>
          <a:prstGeom prst="rect">
            <a:avLst/>
          </a:prstGeom>
        </p:spPr>
      </p:pic>
      <p:pic>
        <p:nvPicPr>
          <p:cNvPr id="3" name="Picture 2" descr="A picture containing floor, indoor, wall, ceiling&#10;&#10;Description automatically generated">
            <a:extLst>
              <a:ext uri="{FF2B5EF4-FFF2-40B4-BE49-F238E27FC236}">
                <a16:creationId xmlns:a16="http://schemas.microsoft.com/office/drawing/2014/main" xmlns="" id="{1064149D-1289-7E43-37F2-F91717F4B88E}"/>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48885" y="297716"/>
            <a:ext cx="2696845" cy="3596640"/>
          </a:xfrm>
          <a:prstGeom prst="rect">
            <a:avLst/>
          </a:prstGeom>
          <a:noFill/>
          <a:ln>
            <a:noFill/>
          </a:ln>
        </p:spPr>
      </p:pic>
    </p:spTree>
    <p:extLst>
      <p:ext uri="{BB962C8B-B14F-4D97-AF65-F5344CB8AC3E}">
        <p14:creationId xmlns:p14="http://schemas.microsoft.com/office/powerpoint/2010/main" val="3654581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E4E365D-C58D-519A-F793-BB5DD1B11DBB}"/>
              </a:ext>
            </a:extLst>
          </p:cNvPr>
          <p:cNvSpPr>
            <a:spLocks noGrp="1"/>
          </p:cNvSpPr>
          <p:nvPr>
            <p:ph type="title"/>
          </p:nvPr>
        </p:nvSpPr>
        <p:spPr>
          <a:xfrm>
            <a:off x="1282044" y="286603"/>
            <a:ext cx="9873635" cy="717351"/>
          </a:xfrm>
        </p:spPr>
        <p:txBody>
          <a:bodyPr>
            <a:normAutofit/>
          </a:bodyPr>
          <a:lstStyle/>
          <a:p>
            <a:r>
              <a:rPr lang="en-GB" dirty="0"/>
              <a:t> Review – Account Credits 21/22</a:t>
            </a:r>
          </a:p>
        </p:txBody>
      </p:sp>
      <p:pic>
        <p:nvPicPr>
          <p:cNvPr id="4" name="Picture 3">
            <a:extLst>
              <a:ext uri="{FF2B5EF4-FFF2-40B4-BE49-F238E27FC236}">
                <a16:creationId xmlns:a16="http://schemas.microsoft.com/office/drawing/2014/main" xmlns="" id="{AC0AFA48-88E5-22B6-6AAE-D6E3E58246B0}"/>
              </a:ext>
            </a:extLst>
          </p:cNvPr>
          <p:cNvPicPr>
            <a:picLocks noChangeAspect="1"/>
          </p:cNvPicPr>
          <p:nvPr/>
        </p:nvPicPr>
        <p:blipFill>
          <a:blip r:embed="rId3"/>
          <a:stretch>
            <a:fillRect/>
          </a:stretch>
        </p:blipFill>
        <p:spPr>
          <a:xfrm>
            <a:off x="1585779" y="988005"/>
            <a:ext cx="8430092" cy="5685411"/>
          </a:xfrm>
          <a:prstGeom prst="rect">
            <a:avLst/>
          </a:prstGeom>
        </p:spPr>
      </p:pic>
    </p:spTree>
    <p:extLst>
      <p:ext uri="{BB962C8B-B14F-4D97-AF65-F5344CB8AC3E}">
        <p14:creationId xmlns:p14="http://schemas.microsoft.com/office/powerpoint/2010/main" val="35121871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05955CA-8B1A-7860-36B1-BF55FB8429E4}"/>
              </a:ext>
            </a:extLst>
          </p:cNvPr>
          <p:cNvSpPr>
            <a:spLocks noGrp="1"/>
          </p:cNvSpPr>
          <p:nvPr>
            <p:ph type="title"/>
          </p:nvPr>
        </p:nvSpPr>
        <p:spPr>
          <a:xfrm>
            <a:off x="838200" y="428699"/>
            <a:ext cx="10515600" cy="1325563"/>
          </a:xfrm>
        </p:spPr>
        <p:txBody>
          <a:bodyPr/>
          <a:lstStyle/>
          <a:p>
            <a:r>
              <a:rPr lang="en-GB" dirty="0"/>
              <a:t>Review  - Account Debits 21/22</a:t>
            </a:r>
          </a:p>
        </p:txBody>
      </p:sp>
      <p:sp>
        <p:nvSpPr>
          <p:cNvPr id="4" name="Content Placeholder 3">
            <a:extLst>
              <a:ext uri="{FF2B5EF4-FFF2-40B4-BE49-F238E27FC236}">
                <a16:creationId xmlns:a16="http://schemas.microsoft.com/office/drawing/2014/main" xmlns="" id="{980D4423-8FD6-84C3-4CC7-1AD3F014BFCB}"/>
              </a:ext>
            </a:extLst>
          </p:cNvPr>
          <p:cNvSpPr>
            <a:spLocks noGrp="1"/>
          </p:cNvSpPr>
          <p:nvPr>
            <p:ph idx="1"/>
          </p:nvPr>
        </p:nvSpPr>
        <p:spPr/>
        <p:txBody>
          <a:bodyPr/>
          <a:lstStyle/>
          <a:p>
            <a:endParaRPr lang="en-GB" dirty="0"/>
          </a:p>
          <a:p>
            <a:endParaRPr lang="en-GB" dirty="0"/>
          </a:p>
          <a:p>
            <a:endParaRPr lang="en-GB" dirty="0"/>
          </a:p>
        </p:txBody>
      </p:sp>
      <p:pic>
        <p:nvPicPr>
          <p:cNvPr id="5" name="Picture 4">
            <a:extLst>
              <a:ext uri="{FF2B5EF4-FFF2-40B4-BE49-F238E27FC236}">
                <a16:creationId xmlns:a16="http://schemas.microsoft.com/office/drawing/2014/main" xmlns="" id="{869BDC5A-F62D-8FAD-8A92-89EF5BEE1879}"/>
              </a:ext>
            </a:extLst>
          </p:cNvPr>
          <p:cNvPicPr>
            <a:picLocks noChangeAspect="1"/>
          </p:cNvPicPr>
          <p:nvPr/>
        </p:nvPicPr>
        <p:blipFill>
          <a:blip r:embed="rId3"/>
          <a:stretch>
            <a:fillRect/>
          </a:stretch>
        </p:blipFill>
        <p:spPr>
          <a:xfrm>
            <a:off x="1222745" y="1550691"/>
            <a:ext cx="9027042" cy="4754416"/>
          </a:xfrm>
          <a:prstGeom prst="rect">
            <a:avLst/>
          </a:prstGeom>
        </p:spPr>
      </p:pic>
    </p:spTree>
    <p:extLst>
      <p:ext uri="{BB962C8B-B14F-4D97-AF65-F5344CB8AC3E}">
        <p14:creationId xmlns:p14="http://schemas.microsoft.com/office/powerpoint/2010/main" val="32182077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DD7B52B-4073-DFEE-0AC1-5F2A3BC343AA}"/>
              </a:ext>
            </a:extLst>
          </p:cNvPr>
          <p:cNvSpPr>
            <a:spLocks noGrp="1"/>
          </p:cNvSpPr>
          <p:nvPr>
            <p:ph type="title"/>
          </p:nvPr>
        </p:nvSpPr>
        <p:spPr>
          <a:xfrm>
            <a:off x="599715" y="494522"/>
            <a:ext cx="10555964" cy="655259"/>
          </a:xfrm>
        </p:spPr>
        <p:txBody>
          <a:bodyPr>
            <a:normAutofit fontScale="90000"/>
          </a:bodyPr>
          <a:lstStyle/>
          <a:p>
            <a:r>
              <a:rPr lang="en-GB" dirty="0"/>
              <a:t>Financial Report – Credits &amp; Debits</a:t>
            </a:r>
          </a:p>
        </p:txBody>
      </p:sp>
      <p:sp>
        <p:nvSpPr>
          <p:cNvPr id="3" name="Content Placeholder 2">
            <a:extLst>
              <a:ext uri="{FF2B5EF4-FFF2-40B4-BE49-F238E27FC236}">
                <a16:creationId xmlns:a16="http://schemas.microsoft.com/office/drawing/2014/main" xmlns="" id="{F49D7598-91DB-ABAB-C0D5-FA39C0F5303E}"/>
              </a:ext>
            </a:extLst>
          </p:cNvPr>
          <p:cNvSpPr>
            <a:spLocks noGrp="1"/>
          </p:cNvSpPr>
          <p:nvPr>
            <p:ph sz="half" idx="1"/>
          </p:nvPr>
        </p:nvSpPr>
        <p:spPr>
          <a:xfrm>
            <a:off x="6855308" y="1444412"/>
            <a:ext cx="5181600" cy="4660016"/>
          </a:xfrm>
        </p:spPr>
        <p:txBody>
          <a:bodyPr>
            <a:normAutofit lnSpcReduction="10000"/>
          </a:bodyPr>
          <a:lstStyle/>
          <a:p>
            <a:r>
              <a:rPr lang="en-GB" sz="2400" dirty="0"/>
              <a:t>Balance - £3,069.08 as of 1/11/21  Balance - £3846.76 as of 31/8/22</a:t>
            </a:r>
          </a:p>
          <a:p>
            <a:r>
              <a:rPr lang="en-GB" sz="2400" dirty="0"/>
              <a:t>10 months of self funded fundraising  - closing balance increase of £777.68</a:t>
            </a:r>
          </a:p>
          <a:p>
            <a:r>
              <a:rPr lang="en-GB" sz="2400" dirty="0"/>
              <a:t>£6,577.69 spent on School items</a:t>
            </a:r>
          </a:p>
          <a:p>
            <a:r>
              <a:rPr lang="en-GB" sz="2400" dirty="0"/>
              <a:t>Increased Passive income streams </a:t>
            </a:r>
          </a:p>
          <a:p>
            <a:r>
              <a:rPr lang="en-GB" sz="2400" dirty="0"/>
              <a:t>School Lottery  - significant contributor</a:t>
            </a:r>
          </a:p>
          <a:p>
            <a:r>
              <a:rPr lang="en-GB" sz="2400" dirty="0"/>
              <a:t>Raffles and Yard Sales – require minimal expense</a:t>
            </a:r>
          </a:p>
          <a:p>
            <a:r>
              <a:rPr lang="en-GB" sz="2400" dirty="0"/>
              <a:t>Grateful to local business &amp; lottery winners for their donations </a:t>
            </a:r>
          </a:p>
          <a:p>
            <a:endParaRPr lang="en-GB" sz="2400" dirty="0"/>
          </a:p>
        </p:txBody>
      </p:sp>
      <p:pic>
        <p:nvPicPr>
          <p:cNvPr id="11" name="Picture 10">
            <a:extLst>
              <a:ext uri="{FF2B5EF4-FFF2-40B4-BE49-F238E27FC236}">
                <a16:creationId xmlns:a16="http://schemas.microsoft.com/office/drawing/2014/main" xmlns="" id="{883A30A3-C59B-0925-13EA-3E71D149B66E}"/>
              </a:ext>
            </a:extLst>
          </p:cNvPr>
          <p:cNvPicPr>
            <a:picLocks noChangeAspect="1"/>
          </p:cNvPicPr>
          <p:nvPr/>
        </p:nvPicPr>
        <p:blipFill>
          <a:blip r:embed="rId3"/>
          <a:stretch>
            <a:fillRect/>
          </a:stretch>
        </p:blipFill>
        <p:spPr>
          <a:xfrm>
            <a:off x="599715" y="1825625"/>
            <a:ext cx="5996393" cy="3726534"/>
          </a:xfrm>
          <a:prstGeom prst="rect">
            <a:avLst/>
          </a:prstGeom>
        </p:spPr>
      </p:pic>
    </p:spTree>
    <p:extLst>
      <p:ext uri="{BB962C8B-B14F-4D97-AF65-F5344CB8AC3E}">
        <p14:creationId xmlns:p14="http://schemas.microsoft.com/office/powerpoint/2010/main" val="2896076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FE9C24-73AD-2BDE-AAA0-6090F76D65DA}"/>
              </a:ext>
            </a:extLst>
          </p:cNvPr>
          <p:cNvSpPr>
            <a:spLocks noGrp="1"/>
          </p:cNvSpPr>
          <p:nvPr>
            <p:ph type="title"/>
          </p:nvPr>
        </p:nvSpPr>
        <p:spPr/>
        <p:txBody>
          <a:bodyPr/>
          <a:lstStyle/>
          <a:p>
            <a:r>
              <a:rPr lang="en-GB" dirty="0"/>
              <a:t>Breakdown by F.O.R.S fundraising Income</a:t>
            </a:r>
          </a:p>
        </p:txBody>
      </p:sp>
      <p:sp>
        <p:nvSpPr>
          <p:cNvPr id="6" name="TextBox 5">
            <a:extLst>
              <a:ext uri="{FF2B5EF4-FFF2-40B4-BE49-F238E27FC236}">
                <a16:creationId xmlns:a16="http://schemas.microsoft.com/office/drawing/2014/main" xmlns="" id="{F29074CD-DD19-361E-5929-2F73868A1DDE}"/>
              </a:ext>
            </a:extLst>
          </p:cNvPr>
          <p:cNvSpPr txBox="1"/>
          <p:nvPr/>
        </p:nvSpPr>
        <p:spPr>
          <a:xfrm>
            <a:off x="1119673" y="6344816"/>
            <a:ext cx="8182947" cy="369332"/>
          </a:xfrm>
          <a:prstGeom prst="rect">
            <a:avLst/>
          </a:prstGeom>
          <a:noFill/>
        </p:spPr>
        <p:txBody>
          <a:bodyPr wrap="square" rtlCol="0">
            <a:spAutoFit/>
          </a:bodyPr>
          <a:lstStyle/>
          <a:p>
            <a:r>
              <a:rPr lang="en-GB" dirty="0"/>
              <a:t>This total does not include donations – totals including donation is £7,479.29  </a:t>
            </a:r>
          </a:p>
        </p:txBody>
      </p:sp>
      <p:pic>
        <p:nvPicPr>
          <p:cNvPr id="4" name="Picture 3">
            <a:extLst>
              <a:ext uri="{FF2B5EF4-FFF2-40B4-BE49-F238E27FC236}">
                <a16:creationId xmlns:a16="http://schemas.microsoft.com/office/drawing/2014/main" xmlns="" id="{0767A54A-9894-F9F8-EDD8-F43FBF70B293}"/>
              </a:ext>
            </a:extLst>
          </p:cNvPr>
          <p:cNvPicPr>
            <a:picLocks noChangeAspect="1"/>
          </p:cNvPicPr>
          <p:nvPr/>
        </p:nvPicPr>
        <p:blipFill>
          <a:blip r:embed="rId3"/>
          <a:stretch>
            <a:fillRect/>
          </a:stretch>
        </p:blipFill>
        <p:spPr>
          <a:xfrm>
            <a:off x="951566" y="1581150"/>
            <a:ext cx="10515600" cy="4561776"/>
          </a:xfrm>
          <a:prstGeom prst="rect">
            <a:avLst/>
          </a:prstGeom>
        </p:spPr>
      </p:pic>
    </p:spTree>
    <p:extLst>
      <p:ext uri="{BB962C8B-B14F-4D97-AF65-F5344CB8AC3E}">
        <p14:creationId xmlns:p14="http://schemas.microsoft.com/office/powerpoint/2010/main" val="39512804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C69D817-375F-8E98-342D-A1E50BF344C8}"/>
              </a:ext>
            </a:extLst>
          </p:cNvPr>
          <p:cNvSpPr>
            <a:spLocks noGrp="1"/>
          </p:cNvSpPr>
          <p:nvPr>
            <p:ph type="title"/>
          </p:nvPr>
        </p:nvSpPr>
        <p:spPr/>
        <p:txBody>
          <a:bodyPr/>
          <a:lstStyle/>
          <a:p>
            <a:r>
              <a:rPr lang="en-GB" dirty="0"/>
              <a:t>Election/re-election of roles 22/23</a:t>
            </a:r>
          </a:p>
        </p:txBody>
      </p:sp>
      <p:sp>
        <p:nvSpPr>
          <p:cNvPr id="3" name="Content Placeholder 2">
            <a:extLst>
              <a:ext uri="{FF2B5EF4-FFF2-40B4-BE49-F238E27FC236}">
                <a16:creationId xmlns:a16="http://schemas.microsoft.com/office/drawing/2014/main" xmlns="" id="{AFF6F676-0178-4B10-B471-79EBF54A7088}"/>
              </a:ext>
            </a:extLst>
          </p:cNvPr>
          <p:cNvSpPr>
            <a:spLocks noGrp="1"/>
          </p:cNvSpPr>
          <p:nvPr>
            <p:ph idx="1"/>
          </p:nvPr>
        </p:nvSpPr>
        <p:spPr/>
        <p:txBody>
          <a:bodyPr>
            <a:normAutofit/>
          </a:bodyPr>
          <a:lstStyle/>
          <a:p>
            <a:r>
              <a:rPr lang="en-GB" dirty="0"/>
              <a:t>Chair – Emma Harrington  </a:t>
            </a:r>
          </a:p>
          <a:p>
            <a:r>
              <a:rPr lang="en-GB" dirty="0"/>
              <a:t>Vice Chair – Vacant  - please volunteer</a:t>
            </a:r>
          </a:p>
          <a:p>
            <a:r>
              <a:rPr lang="en-GB" dirty="0"/>
              <a:t>Secretary -  Michelle Fairweather  </a:t>
            </a:r>
          </a:p>
          <a:p>
            <a:r>
              <a:rPr lang="en-GB" dirty="0"/>
              <a:t>Treasurer  - Vikki Weller  </a:t>
            </a:r>
          </a:p>
          <a:p>
            <a:r>
              <a:rPr lang="en-GB" dirty="0"/>
              <a:t>Committee Members – Charlie Durrant, Pat Brown, Jenna Foxton, </a:t>
            </a:r>
          </a:p>
          <a:p>
            <a:pPr marL="0" indent="0">
              <a:buNone/>
            </a:pPr>
            <a:r>
              <a:rPr lang="en-GB" dirty="0"/>
              <a:t>Heidi Green, Angela Sylvester , Charlotte Platt &amp; Laura Marks </a:t>
            </a:r>
          </a:p>
          <a:p>
            <a:r>
              <a:rPr lang="en-GB" dirty="0"/>
              <a:t>School Representative  - Jenny Davy &amp; Danielle Shipp (new)</a:t>
            </a:r>
          </a:p>
          <a:p>
            <a:endParaRPr lang="en-GB" dirty="0"/>
          </a:p>
          <a:p>
            <a:endParaRPr lang="en-GB" dirty="0"/>
          </a:p>
        </p:txBody>
      </p:sp>
      <p:pic>
        <p:nvPicPr>
          <p:cNvPr id="5" name="Picture 4">
            <a:extLst>
              <a:ext uri="{FF2B5EF4-FFF2-40B4-BE49-F238E27FC236}">
                <a16:creationId xmlns:a16="http://schemas.microsoft.com/office/drawing/2014/main" xmlns="" id="{0FE95BD0-6946-7C7B-1026-763AFF6C9E03}"/>
              </a:ext>
            </a:extLst>
          </p:cNvPr>
          <p:cNvPicPr>
            <a:picLocks noChangeAspect="1"/>
          </p:cNvPicPr>
          <p:nvPr/>
        </p:nvPicPr>
        <p:blipFill>
          <a:blip r:embed="rId3"/>
          <a:stretch>
            <a:fillRect/>
          </a:stretch>
        </p:blipFill>
        <p:spPr>
          <a:xfrm>
            <a:off x="7264076" y="1743075"/>
            <a:ext cx="4400550" cy="1685925"/>
          </a:xfrm>
          <a:prstGeom prst="rect">
            <a:avLst/>
          </a:prstGeom>
        </p:spPr>
      </p:pic>
    </p:spTree>
    <p:extLst>
      <p:ext uri="{BB962C8B-B14F-4D97-AF65-F5344CB8AC3E}">
        <p14:creationId xmlns:p14="http://schemas.microsoft.com/office/powerpoint/2010/main" val="24267632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xmlns="" id="{AF1CE610-2403-8D4F-405E-6A845EABD74F}"/>
              </a:ext>
            </a:extLst>
          </p:cNvPr>
          <p:cNvSpPr>
            <a:spLocks noGrp="1"/>
          </p:cNvSpPr>
          <p:nvPr>
            <p:ph type="title"/>
          </p:nvPr>
        </p:nvSpPr>
        <p:spPr/>
        <p:txBody>
          <a:bodyPr>
            <a:normAutofit fontScale="90000"/>
          </a:bodyPr>
          <a:lstStyle/>
          <a:p>
            <a:pPr>
              <a:lnSpc>
                <a:spcPct val="107000"/>
              </a:lnSpc>
              <a:spcAft>
                <a:spcPts val="800"/>
              </a:spcAft>
            </a:pPr>
            <a:r>
              <a:rPr lang="en-GB" sz="4400" dirty="0">
                <a:effectLst/>
                <a:latin typeface="Calibri" panose="020F0502020204030204" pitchFamily="34" charset="0"/>
                <a:ea typeface="Calibri" panose="020F0502020204030204" pitchFamily="34" charset="0"/>
                <a:cs typeface="Times New Roman" panose="02020603050405020304" pitchFamily="18" charset="0"/>
              </a:rPr>
              <a:t> </a:t>
            </a:r>
            <a:br>
              <a:rPr lang="en-GB" sz="4400" dirty="0">
                <a:effectLst/>
                <a:latin typeface="Calibri" panose="020F0502020204030204" pitchFamily="34" charset="0"/>
                <a:ea typeface="Calibri" panose="020F0502020204030204" pitchFamily="34" charset="0"/>
                <a:cs typeface="Times New Roman" panose="02020603050405020304" pitchFamily="18" charset="0"/>
              </a:rPr>
            </a:br>
            <a:r>
              <a:rPr lang="en-GB" sz="4400" b="1" dirty="0">
                <a:effectLst/>
                <a:latin typeface="Calibri" panose="020F0502020204030204" pitchFamily="34" charset="0"/>
                <a:ea typeface="Calibri" panose="020F0502020204030204" pitchFamily="34" charset="0"/>
                <a:cs typeface="Times New Roman" panose="02020603050405020304" pitchFamily="18" charset="0"/>
              </a:rPr>
              <a:t>Looking ahead for 22/23</a:t>
            </a:r>
            <a:r>
              <a:rPr lang="en-GB" sz="4400" dirty="0">
                <a:effectLst/>
                <a:latin typeface="Calibri" panose="020F0502020204030204" pitchFamily="34" charset="0"/>
                <a:ea typeface="Calibri" panose="020F0502020204030204" pitchFamily="34" charset="0"/>
                <a:cs typeface="Times New Roman" panose="02020603050405020304" pitchFamily="18" charset="0"/>
              </a:rPr>
              <a:t/>
            </a:r>
            <a:br>
              <a:rPr lang="en-GB" sz="44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6" name="Content Placeholder 5">
            <a:extLst>
              <a:ext uri="{FF2B5EF4-FFF2-40B4-BE49-F238E27FC236}">
                <a16:creationId xmlns:a16="http://schemas.microsoft.com/office/drawing/2014/main" xmlns="" id="{7A1D478E-C45C-2496-40DE-C9E272F68C04}"/>
              </a:ext>
            </a:extLst>
          </p:cNvPr>
          <p:cNvSpPr>
            <a:spLocks noGrp="1"/>
          </p:cNvSpPr>
          <p:nvPr>
            <p:ph idx="1"/>
          </p:nvPr>
        </p:nvSpPr>
        <p:spPr>
          <a:xfrm>
            <a:off x="370367" y="1758156"/>
            <a:ext cx="10515600" cy="4351338"/>
          </a:xfrm>
        </p:spPr>
        <p:txBody>
          <a:bodyPr>
            <a:normAutofit/>
          </a:bodyPr>
          <a:lstStyle/>
          <a:p>
            <a:pPr marL="342900" lvl="0" indent="-342900">
              <a:lnSpc>
                <a:spcPct val="107000"/>
              </a:lnSpc>
              <a:buFont typeface="Symbol" panose="05050102010706020507" pitchFamily="18" charset="2"/>
              <a:buChar char=""/>
            </a:pPr>
            <a:r>
              <a:rPr lang="en-GB" sz="2400" dirty="0">
                <a:effectLst/>
                <a:latin typeface="Calibri" panose="020F0502020204030204" pitchFamily="34" charset="0"/>
                <a:ea typeface="Calibri" panose="020F0502020204030204" pitchFamily="34" charset="0"/>
                <a:cs typeface="Times New Roman" panose="02020603050405020304" pitchFamily="18" charset="0"/>
              </a:rPr>
              <a:t>Committee Meeting  ( need to set date for next)  </a:t>
            </a:r>
          </a:p>
          <a:p>
            <a:pPr marL="342900" lvl="0" indent="-342900">
              <a:lnSpc>
                <a:spcPct val="107000"/>
              </a:lnSpc>
              <a:buFont typeface="Symbol" panose="05050102010706020507" pitchFamily="18" charset="2"/>
              <a:buChar char=""/>
            </a:pPr>
            <a:r>
              <a:rPr lang="en-GB" sz="2400" dirty="0">
                <a:effectLst/>
                <a:latin typeface="Calibri" panose="020F0502020204030204" pitchFamily="34" charset="0"/>
                <a:ea typeface="Calibri" panose="020F0502020204030204" pitchFamily="34" charset="0"/>
                <a:cs typeface="Times New Roman" panose="02020603050405020304" pitchFamily="18" charset="0"/>
              </a:rPr>
              <a:t>Imminent events </a:t>
            </a:r>
            <a:r>
              <a:rPr lang="en-GB" sz="2400" dirty="0">
                <a:latin typeface="Calibri" panose="020F0502020204030204" pitchFamily="34" charset="0"/>
                <a:ea typeface="Calibri" panose="020F0502020204030204" pitchFamily="34" charset="0"/>
                <a:cs typeface="Times New Roman" panose="02020603050405020304" pitchFamily="18" charset="0"/>
              </a:rPr>
              <a:t> - DISCO 14/10/22  and BAG2SCHOOL textile drive  18/10/22</a:t>
            </a:r>
          </a:p>
          <a:p>
            <a:pPr marL="342900" lvl="0" indent="-342900">
              <a:lnSpc>
                <a:spcPct val="107000"/>
              </a:lnSpc>
              <a:buFont typeface="Symbol" panose="05050102010706020507" pitchFamily="18" charset="2"/>
              <a:buChar char=""/>
            </a:pPr>
            <a:r>
              <a:rPr lang="en-GB" sz="2400" dirty="0">
                <a:effectLst/>
                <a:latin typeface="Calibri" panose="020F0502020204030204" pitchFamily="34" charset="0"/>
                <a:ea typeface="Calibri" panose="020F0502020204030204" pitchFamily="34" charset="0"/>
                <a:cs typeface="Times New Roman" panose="02020603050405020304" pitchFamily="18" charset="0"/>
              </a:rPr>
              <a:t>Financial reporting moving to full year</a:t>
            </a:r>
          </a:p>
          <a:p>
            <a:pPr marL="342900" lvl="0" indent="-342900">
              <a:lnSpc>
                <a:spcPct val="107000"/>
              </a:lnSpc>
              <a:buFont typeface="Symbol" panose="05050102010706020507" pitchFamily="18" charset="2"/>
              <a:buChar char=""/>
            </a:pPr>
            <a:r>
              <a:rPr lang="en-GB" sz="2400" dirty="0">
                <a:latin typeface="Calibri" panose="020F0502020204030204" pitchFamily="34" charset="0"/>
                <a:ea typeface="Calibri" panose="020F0502020204030204" pitchFamily="34" charset="0"/>
                <a:cs typeface="Times New Roman" panose="02020603050405020304" pitchFamily="18" charset="0"/>
              </a:rPr>
              <a:t>Continue to promote passive income streams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400" dirty="0">
                <a:effectLst/>
                <a:latin typeface="Calibri" panose="020F0502020204030204" pitchFamily="34" charset="0"/>
                <a:ea typeface="Calibri" panose="020F0502020204030204" pitchFamily="34" charset="0"/>
                <a:cs typeface="Times New Roman" panose="02020603050405020304" pitchFamily="18" charset="0"/>
              </a:rPr>
              <a:t>Existing and New ideas for fundraising </a:t>
            </a:r>
          </a:p>
          <a:p>
            <a:pPr marL="342900" lvl="0" indent="-342900">
              <a:lnSpc>
                <a:spcPct val="107000"/>
              </a:lnSpc>
              <a:buFont typeface="Symbol" panose="05050102010706020507" pitchFamily="18" charset="2"/>
              <a:buChar char=""/>
            </a:pPr>
            <a:r>
              <a:rPr lang="en-GB" sz="2400" dirty="0">
                <a:latin typeface="Calibri" panose="020F0502020204030204" pitchFamily="34" charset="0"/>
                <a:ea typeface="Calibri" panose="020F0502020204030204" pitchFamily="34" charset="0"/>
                <a:cs typeface="Times New Roman" panose="02020603050405020304" pitchFamily="18" charset="0"/>
              </a:rPr>
              <a:t>Potential to </a:t>
            </a:r>
            <a:r>
              <a:rPr lang="en-GB" sz="2400" dirty="0">
                <a:effectLst/>
                <a:latin typeface="Calibri" panose="020F0502020204030204" pitchFamily="34" charset="0"/>
                <a:ea typeface="Calibri" panose="020F0502020204030204" pitchFamily="34" charset="0"/>
                <a:cs typeface="Times New Roman" panose="02020603050405020304" pitchFamily="18" charset="0"/>
              </a:rPr>
              <a:t>collaborate with the Parish Council to host </a:t>
            </a:r>
            <a:r>
              <a:rPr lang="en-GB" sz="2400" dirty="0">
                <a:latin typeface="Calibri" panose="020F0502020204030204" pitchFamily="34" charset="0"/>
                <a:ea typeface="Calibri" panose="020F0502020204030204" pitchFamily="34" charset="0"/>
                <a:cs typeface="Times New Roman" panose="02020603050405020304" pitchFamily="18" charset="0"/>
              </a:rPr>
              <a:t>joint events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2400" dirty="0">
                <a:effectLst/>
                <a:latin typeface="Calibri" panose="020F0502020204030204" pitchFamily="34" charset="0"/>
                <a:ea typeface="Calibri" panose="020F0502020204030204" pitchFamily="34" charset="0"/>
                <a:cs typeface="Times New Roman" panose="02020603050405020304" pitchFamily="18" charset="0"/>
              </a:rPr>
              <a:t>Investigate using card payment machines for bigger events</a:t>
            </a:r>
          </a:p>
          <a:p>
            <a:pPr marL="342900" lvl="0" indent="-342900">
              <a:lnSpc>
                <a:spcPct val="107000"/>
              </a:lnSpc>
              <a:spcAft>
                <a:spcPts val="800"/>
              </a:spcAft>
              <a:buFont typeface="Symbol" panose="05050102010706020507" pitchFamily="18" charset="2"/>
              <a:buChar char=""/>
            </a:pPr>
            <a:r>
              <a:rPr lang="en-GB" sz="2400" dirty="0">
                <a:latin typeface="Calibri" panose="020F0502020204030204" pitchFamily="34" charset="0"/>
                <a:ea typeface="Calibri" panose="020F0502020204030204" pitchFamily="34" charset="0"/>
                <a:cs typeface="Times New Roman" panose="02020603050405020304" pitchFamily="18" charset="0"/>
              </a:rPr>
              <a:t>Ascertain school requirement for this year   - items from Miracle Playground</a:t>
            </a:r>
          </a:p>
          <a:p>
            <a:pPr marL="0" lv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586680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A7DFDD-23CF-70DD-DD54-11E5131C8F9C}"/>
              </a:ext>
            </a:extLst>
          </p:cNvPr>
          <p:cNvSpPr>
            <a:spLocks noGrp="1"/>
          </p:cNvSpPr>
          <p:nvPr>
            <p:ph type="ctrTitle"/>
          </p:nvPr>
        </p:nvSpPr>
        <p:spPr/>
        <p:txBody>
          <a:bodyPr/>
          <a:lstStyle/>
          <a:p>
            <a:r>
              <a:rPr lang="en-GB" dirty="0"/>
              <a:t>AOB &amp; Questions </a:t>
            </a:r>
          </a:p>
        </p:txBody>
      </p:sp>
      <p:sp>
        <p:nvSpPr>
          <p:cNvPr id="4" name="Subtitle 3">
            <a:extLst>
              <a:ext uri="{FF2B5EF4-FFF2-40B4-BE49-F238E27FC236}">
                <a16:creationId xmlns:a16="http://schemas.microsoft.com/office/drawing/2014/main" xmlns="" id="{8CD7586C-B468-409A-3F85-59DE01AB498B}"/>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30098572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F96B90-68A4-B758-0F68-144B0A3E0FA9}"/>
              </a:ext>
            </a:extLst>
          </p:cNvPr>
          <p:cNvSpPr>
            <a:spLocks noGrp="1"/>
          </p:cNvSpPr>
          <p:nvPr>
            <p:ph type="title"/>
          </p:nvPr>
        </p:nvSpPr>
        <p:spPr/>
        <p:txBody>
          <a:bodyPr/>
          <a:lstStyle/>
          <a:p>
            <a:r>
              <a:rPr lang="en-GB" dirty="0"/>
              <a:t>Summary of all transactions  </a:t>
            </a:r>
          </a:p>
        </p:txBody>
      </p:sp>
      <p:pic>
        <p:nvPicPr>
          <p:cNvPr id="6" name="Content Placeholder 5">
            <a:extLst>
              <a:ext uri="{FF2B5EF4-FFF2-40B4-BE49-F238E27FC236}">
                <a16:creationId xmlns:a16="http://schemas.microsoft.com/office/drawing/2014/main" xmlns="" id="{F3F2CA79-157B-2033-C97B-DCA0537A123C}"/>
              </a:ext>
            </a:extLst>
          </p:cNvPr>
          <p:cNvPicPr>
            <a:picLocks noGrp="1" noChangeAspect="1"/>
          </p:cNvPicPr>
          <p:nvPr>
            <p:ph sz="half" idx="1"/>
          </p:nvPr>
        </p:nvPicPr>
        <p:blipFill>
          <a:blip r:embed="rId3"/>
          <a:stretch>
            <a:fillRect/>
          </a:stretch>
        </p:blipFill>
        <p:spPr>
          <a:xfrm>
            <a:off x="795056" y="1492898"/>
            <a:ext cx="5092560" cy="4684065"/>
          </a:xfrm>
          <a:prstGeom prst="rect">
            <a:avLst/>
          </a:prstGeom>
        </p:spPr>
      </p:pic>
      <p:sp>
        <p:nvSpPr>
          <p:cNvPr id="8" name="TextBox 7">
            <a:extLst>
              <a:ext uri="{FF2B5EF4-FFF2-40B4-BE49-F238E27FC236}">
                <a16:creationId xmlns:a16="http://schemas.microsoft.com/office/drawing/2014/main" xmlns="" id="{D5745E8E-E8F0-3565-519E-BCDE1D2CF3A2}"/>
              </a:ext>
            </a:extLst>
          </p:cNvPr>
          <p:cNvSpPr txBox="1"/>
          <p:nvPr/>
        </p:nvSpPr>
        <p:spPr>
          <a:xfrm>
            <a:off x="6428792" y="1690688"/>
            <a:ext cx="5169159" cy="646331"/>
          </a:xfrm>
          <a:prstGeom prst="rect">
            <a:avLst/>
          </a:prstGeom>
          <a:noFill/>
        </p:spPr>
        <p:txBody>
          <a:bodyPr wrap="square" rtlCol="0">
            <a:spAutoFit/>
          </a:bodyPr>
          <a:lstStyle/>
          <a:p>
            <a:r>
              <a:rPr lang="en-GB" dirty="0"/>
              <a:t>This table illustrates a summary of transactions by category through the FORS Account. </a:t>
            </a:r>
          </a:p>
        </p:txBody>
      </p:sp>
    </p:spTree>
    <p:extLst>
      <p:ext uri="{BB962C8B-B14F-4D97-AF65-F5344CB8AC3E}">
        <p14:creationId xmlns:p14="http://schemas.microsoft.com/office/powerpoint/2010/main" val="26439106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39960E-D4B0-4802-37B2-AFC9CCFB2D2F}"/>
              </a:ext>
            </a:extLst>
          </p:cNvPr>
          <p:cNvSpPr>
            <a:spLocks noGrp="1"/>
          </p:cNvSpPr>
          <p:nvPr>
            <p:ph type="title"/>
          </p:nvPr>
        </p:nvSpPr>
        <p:spPr>
          <a:xfrm>
            <a:off x="838200" y="284694"/>
            <a:ext cx="10515600" cy="1325563"/>
          </a:xfrm>
        </p:spPr>
        <p:txBody>
          <a:bodyPr/>
          <a:lstStyle/>
          <a:p>
            <a:r>
              <a:rPr lang="en-GB" dirty="0"/>
              <a:t>Miracle Recreation –Inclusive Whirl</a:t>
            </a:r>
          </a:p>
        </p:txBody>
      </p:sp>
      <p:sp>
        <p:nvSpPr>
          <p:cNvPr id="7" name="AutoShape 6" descr="Inclusive Whirl (305)">
            <a:extLst>
              <a:ext uri="{FF2B5EF4-FFF2-40B4-BE49-F238E27FC236}">
                <a16:creationId xmlns:a16="http://schemas.microsoft.com/office/drawing/2014/main" xmlns="" id="{CB0A6EDB-19C1-9F76-A715-9FEC4EA38E1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xmlns="" id="{63EDFF00-4DF4-5989-0EBE-DD37293ADB30}"/>
              </a:ext>
            </a:extLst>
          </p:cNvPr>
          <p:cNvPicPr>
            <a:picLocks noChangeAspect="1"/>
          </p:cNvPicPr>
          <p:nvPr/>
        </p:nvPicPr>
        <p:blipFill>
          <a:blip r:embed="rId2"/>
          <a:stretch>
            <a:fillRect/>
          </a:stretch>
        </p:blipFill>
        <p:spPr>
          <a:xfrm>
            <a:off x="945880" y="1922695"/>
            <a:ext cx="5302520" cy="3711764"/>
          </a:xfrm>
          <a:prstGeom prst="rect">
            <a:avLst/>
          </a:prstGeom>
        </p:spPr>
      </p:pic>
      <p:sp>
        <p:nvSpPr>
          <p:cNvPr id="10" name="TextBox 9">
            <a:extLst>
              <a:ext uri="{FF2B5EF4-FFF2-40B4-BE49-F238E27FC236}">
                <a16:creationId xmlns:a16="http://schemas.microsoft.com/office/drawing/2014/main" xmlns="" id="{8207A542-DF2E-3E4C-90CA-03A567CB8178}"/>
              </a:ext>
            </a:extLst>
          </p:cNvPr>
          <p:cNvSpPr txBox="1"/>
          <p:nvPr/>
        </p:nvSpPr>
        <p:spPr>
          <a:xfrm>
            <a:off x="6683452" y="1857970"/>
            <a:ext cx="4904791" cy="3970318"/>
          </a:xfrm>
          <a:prstGeom prst="rect">
            <a:avLst/>
          </a:prstGeom>
          <a:noFill/>
        </p:spPr>
        <p:txBody>
          <a:bodyPr wrap="square" rtlCol="0">
            <a:spAutoFit/>
          </a:bodyPr>
          <a:lstStyle/>
          <a:p>
            <a:r>
              <a:rPr lang="en-GB" b="1" dirty="0"/>
              <a:t>Age Range:</a:t>
            </a:r>
          </a:p>
          <a:p>
            <a:r>
              <a:rPr lang="en-GB" b="1" dirty="0"/>
              <a:t> 2 - 12 years</a:t>
            </a:r>
          </a:p>
          <a:p>
            <a:r>
              <a:rPr lang="en-GB" b="1" dirty="0"/>
              <a:t>Space Required:</a:t>
            </a:r>
          </a:p>
          <a:p>
            <a:r>
              <a:rPr lang="en-GB" b="1" dirty="0"/>
              <a:t> 8.13 m x 8.13 m</a:t>
            </a:r>
          </a:p>
          <a:p>
            <a:r>
              <a:rPr lang="en-GB" b="1" dirty="0"/>
              <a:t>Weight:</a:t>
            </a:r>
          </a:p>
          <a:p>
            <a:r>
              <a:rPr lang="en-GB" b="1" dirty="0"/>
              <a:t> 453.51 kg</a:t>
            </a:r>
          </a:p>
          <a:p>
            <a:r>
              <a:rPr lang="en-GB" b="1" dirty="0"/>
              <a:t>Capacity:</a:t>
            </a:r>
          </a:p>
          <a:p>
            <a:r>
              <a:rPr lang="en-GB" b="1" dirty="0"/>
              <a:t> 9</a:t>
            </a:r>
          </a:p>
          <a:p>
            <a:r>
              <a:rPr lang="en-GB" b="1" dirty="0"/>
              <a:t>Ground Level Play Activities:</a:t>
            </a:r>
          </a:p>
          <a:p>
            <a:r>
              <a:rPr lang="en-GB" b="1" dirty="0"/>
              <a:t> 1</a:t>
            </a:r>
          </a:p>
          <a:p>
            <a:r>
              <a:rPr lang="en-GB" b="1" dirty="0"/>
              <a:t>Compatibility:</a:t>
            </a:r>
          </a:p>
          <a:p>
            <a:r>
              <a:rPr lang="en-GB" b="1" dirty="0"/>
              <a:t> FS</a:t>
            </a:r>
          </a:p>
          <a:p>
            <a:r>
              <a:rPr lang="en-GB" b="1" dirty="0"/>
              <a:t>Complies With:</a:t>
            </a:r>
          </a:p>
          <a:p>
            <a:r>
              <a:rPr lang="en-GB" b="1" dirty="0"/>
              <a:t> ASTM, CPSC</a:t>
            </a:r>
          </a:p>
        </p:txBody>
      </p:sp>
      <p:sp>
        <p:nvSpPr>
          <p:cNvPr id="11" name="Rectangle 8">
            <a:extLst>
              <a:ext uri="{FF2B5EF4-FFF2-40B4-BE49-F238E27FC236}">
                <a16:creationId xmlns:a16="http://schemas.microsoft.com/office/drawing/2014/main" xmlns="" id="{FCB7CED6-0D15-B05F-4DCD-76094072EA19}"/>
              </a:ext>
            </a:extLst>
          </p:cNvPr>
          <p:cNvSpPr>
            <a:spLocks noChangeArrowheads="1"/>
          </p:cNvSpPr>
          <p:nvPr/>
        </p:nvSpPr>
        <p:spPr bwMode="auto">
          <a:xfrm>
            <a:off x="0" y="-284693"/>
            <a:ext cx="92398" cy="56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300" b="0" i="0" u="none" strike="noStrike" cap="none" normalizeH="0" baseline="0" dirty="0">
              <a:ln>
                <a:noFill/>
              </a:ln>
              <a:solidFill>
                <a:srgbClr val="505A61"/>
              </a:solidFill>
              <a:effectLst/>
              <a:latin typeface="montserratregular"/>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0838318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E82A779-5F70-66B1-6DA3-CF97F17F4B70}"/>
              </a:ext>
            </a:extLst>
          </p:cNvPr>
          <p:cNvSpPr>
            <a:spLocks noGrp="1"/>
          </p:cNvSpPr>
          <p:nvPr>
            <p:ph type="title"/>
          </p:nvPr>
        </p:nvSpPr>
        <p:spPr/>
        <p:txBody>
          <a:bodyPr/>
          <a:lstStyle/>
          <a:p>
            <a:r>
              <a:rPr lang="en-GB" dirty="0"/>
              <a:t>Miracle Recreation - Sensory Maze</a:t>
            </a:r>
          </a:p>
        </p:txBody>
      </p:sp>
      <p:sp>
        <p:nvSpPr>
          <p:cNvPr id="3" name="Content Placeholder 2">
            <a:extLst>
              <a:ext uri="{FF2B5EF4-FFF2-40B4-BE49-F238E27FC236}">
                <a16:creationId xmlns:a16="http://schemas.microsoft.com/office/drawing/2014/main" xmlns="" id="{45A7D4A5-010C-FBCD-2DAD-03E5DB513A34}"/>
              </a:ext>
            </a:extLst>
          </p:cNvPr>
          <p:cNvSpPr>
            <a:spLocks noGrp="1"/>
          </p:cNvSpPr>
          <p:nvPr>
            <p:ph idx="1"/>
          </p:nvPr>
        </p:nvSpPr>
        <p:spPr/>
        <p:txBody>
          <a:bodyPr/>
          <a:lstStyle/>
          <a:p>
            <a:endParaRPr lang="en-GB" dirty="0"/>
          </a:p>
        </p:txBody>
      </p:sp>
      <p:pic>
        <p:nvPicPr>
          <p:cNvPr id="4" name="Picture 2">
            <a:extLst>
              <a:ext uri="{FF2B5EF4-FFF2-40B4-BE49-F238E27FC236}">
                <a16:creationId xmlns:a16="http://schemas.microsoft.com/office/drawing/2014/main" xmlns="" id="{C67D4C41-AA88-CE42-DC05-B7361E0260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779" y="1508740"/>
            <a:ext cx="6720618" cy="435133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3E94790F-14AD-5786-7AE7-78A1BA458D19}"/>
              </a:ext>
            </a:extLst>
          </p:cNvPr>
          <p:cNvSpPr txBox="1"/>
          <p:nvPr/>
        </p:nvSpPr>
        <p:spPr>
          <a:xfrm>
            <a:off x="7203232" y="2096569"/>
            <a:ext cx="3956180" cy="1200329"/>
          </a:xfrm>
          <a:prstGeom prst="rect">
            <a:avLst/>
          </a:prstGeom>
          <a:noFill/>
        </p:spPr>
        <p:txBody>
          <a:bodyPr wrap="square" rtlCol="0">
            <a:spAutoFit/>
          </a:bodyPr>
          <a:lstStyle/>
          <a:p>
            <a:r>
              <a:rPr lang="en-GB" b="1" dirty="0"/>
              <a:t>Sensory Maze </a:t>
            </a:r>
            <a:r>
              <a:rPr lang="en-GB" dirty="0"/>
              <a:t>Age Range: 2 - 12 years</a:t>
            </a:r>
          </a:p>
          <a:p>
            <a:r>
              <a:rPr lang="en-GB" dirty="0"/>
              <a:t>Weight: 1741.5 kg</a:t>
            </a:r>
          </a:p>
          <a:p>
            <a:r>
              <a:rPr lang="en-GB" dirty="0"/>
              <a:t>Capacity: 85</a:t>
            </a:r>
          </a:p>
          <a:p>
            <a:r>
              <a:rPr lang="en-GB" dirty="0"/>
              <a:t>Complies With: ASTM, CPSC, CSA</a:t>
            </a:r>
          </a:p>
        </p:txBody>
      </p:sp>
    </p:spTree>
    <p:extLst>
      <p:ext uri="{BB962C8B-B14F-4D97-AF65-F5344CB8AC3E}">
        <p14:creationId xmlns:p14="http://schemas.microsoft.com/office/powerpoint/2010/main" val="10032804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3911</TotalTime>
  <Words>816</Words>
  <Application>Microsoft Office PowerPoint</Application>
  <PresentationFormat>Widescreen</PresentationFormat>
  <Paragraphs>125</Paragraphs>
  <Slides>13</Slides>
  <Notes>11</Notes>
  <HiddenSlides>5</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Calibri Light</vt:lpstr>
      <vt:lpstr>montserratregular</vt:lpstr>
      <vt:lpstr>Segoe UI</vt:lpstr>
      <vt:lpstr>Symbol</vt:lpstr>
      <vt:lpstr>Times New Roman</vt:lpstr>
      <vt:lpstr>Office Theme</vt:lpstr>
      <vt:lpstr>F.O.R.S Annual General Meeting </vt:lpstr>
      <vt:lpstr>AGM Agenda</vt:lpstr>
      <vt:lpstr>Highlights of 21/22</vt:lpstr>
      <vt:lpstr> Review – Account Credits 21/22</vt:lpstr>
      <vt:lpstr>Review  - Account Debits 21/22</vt:lpstr>
      <vt:lpstr>Financial Report – Credits &amp; Debits</vt:lpstr>
      <vt:lpstr>Breakdown by F.O.R.S fundraising Income</vt:lpstr>
      <vt:lpstr>Election/re-election of roles 22/23</vt:lpstr>
      <vt:lpstr>  Looking ahead for 22/23 </vt:lpstr>
      <vt:lpstr>AOB &amp; Questions </vt:lpstr>
      <vt:lpstr>Summary of all transactions  </vt:lpstr>
      <vt:lpstr>Miracle Recreation –Inclusive Whirl</vt:lpstr>
      <vt:lpstr>Miracle Recreation - Sensory Maze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Annual General Meeting</dc:title>
  <dc:creator>Emma Harrington</dc:creator>
  <cp:lastModifiedBy>Jenny Davy</cp:lastModifiedBy>
  <cp:revision>58</cp:revision>
  <cp:lastPrinted>2022-09-14T10:34:45Z</cp:lastPrinted>
  <dcterms:created xsi:type="dcterms:W3CDTF">2022-08-17T13:42:00Z</dcterms:created>
  <dcterms:modified xsi:type="dcterms:W3CDTF">2022-09-26T10:07:59Z</dcterms:modified>
</cp:coreProperties>
</file>